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46"/>
  </p:handoutMasterIdLst>
  <p:sldIdLst>
    <p:sldId id="257" r:id="rId2"/>
    <p:sldId id="272" r:id="rId3"/>
    <p:sldId id="278" r:id="rId4"/>
    <p:sldId id="259" r:id="rId5"/>
    <p:sldId id="273" r:id="rId6"/>
    <p:sldId id="274" r:id="rId7"/>
    <p:sldId id="275" r:id="rId8"/>
    <p:sldId id="276" r:id="rId9"/>
    <p:sldId id="277" r:id="rId10"/>
    <p:sldId id="317" r:id="rId11"/>
    <p:sldId id="321" r:id="rId12"/>
    <p:sldId id="322" r:id="rId13"/>
    <p:sldId id="323" r:id="rId14"/>
    <p:sldId id="324" r:id="rId15"/>
    <p:sldId id="325" r:id="rId16"/>
    <p:sldId id="326" r:id="rId17"/>
    <p:sldId id="288" r:id="rId18"/>
    <p:sldId id="289" r:id="rId19"/>
    <p:sldId id="290" r:id="rId20"/>
    <p:sldId id="292" r:id="rId21"/>
    <p:sldId id="293" r:id="rId22"/>
    <p:sldId id="294" r:id="rId23"/>
    <p:sldId id="295" r:id="rId24"/>
    <p:sldId id="296" r:id="rId25"/>
    <p:sldId id="297" r:id="rId26"/>
    <p:sldId id="298" r:id="rId27"/>
    <p:sldId id="299" r:id="rId28"/>
    <p:sldId id="300" r:id="rId29"/>
    <p:sldId id="301" r:id="rId30"/>
    <p:sldId id="302" r:id="rId31"/>
    <p:sldId id="303" r:id="rId32"/>
    <p:sldId id="304" r:id="rId33"/>
    <p:sldId id="305" r:id="rId34"/>
    <p:sldId id="306" r:id="rId35"/>
    <p:sldId id="307" r:id="rId36"/>
    <p:sldId id="308" r:id="rId37"/>
    <p:sldId id="311" r:id="rId38"/>
    <p:sldId id="313" r:id="rId39"/>
    <p:sldId id="314" r:id="rId40"/>
    <p:sldId id="315" r:id="rId41"/>
    <p:sldId id="318" r:id="rId42"/>
    <p:sldId id="319" r:id="rId43"/>
    <p:sldId id="320" r:id="rId44"/>
    <p:sldId id="269" r:id="rId45"/>
  </p:sldIdLst>
  <p:sldSz cx="9144000" cy="6858000" type="screen4x3"/>
  <p:notesSz cx="6794500" cy="99314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A8E5"/>
    <a:srgbClr val="EAA6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73" autoAdjust="0"/>
    <p:restoredTop sz="94658" autoAdjust="0"/>
  </p:normalViewPr>
  <p:slideViewPr>
    <p:cSldViewPr>
      <p:cViewPr>
        <p:scale>
          <a:sx n="82" d="100"/>
          <a:sy n="82" d="100"/>
        </p:scale>
        <p:origin x="-744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1460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8170F30-7AC2-463F-AA5C-B08E0AF8ACF7}" type="datetimeFigureOut">
              <a:rPr lang="tr-TR"/>
              <a:pPr>
                <a:defRPr/>
              </a:pPr>
              <a:t>25.09.2014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E40A8E9-EC2A-45CA-8100-6440713DA86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2630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>
                  <a:solidFill>
                    <a:srgbClr val="FFFFFF"/>
                  </a:solidFill>
                </a:endParaRPr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>
                  <a:solidFill>
                    <a:srgbClr val="FFFFFF"/>
                  </a:solidFill>
                </a:endParaRPr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>
                  <a:solidFill>
                    <a:srgbClr val="FFFFFF"/>
                  </a:solidFill>
                </a:endParaRPr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>
                <a:solidFill>
                  <a:srgbClr val="FFFFFF"/>
                </a:solidFill>
              </a:endParaRPr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339 h 1906"/>
                <a:gd name="T4" fmla="*/ 5830 w 5740"/>
                <a:gd name="T5" fmla="*/ 1339 h 1906"/>
                <a:gd name="T6" fmla="*/ 583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98315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98316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9CD3F-FC97-4FE9-B144-CB3B4094192B}" type="datetimeFigureOut">
              <a:rPr lang="tr-TR"/>
              <a:pPr>
                <a:defRPr/>
              </a:pPr>
              <a:t>25.09.2014</a:t>
            </a:fld>
            <a:endParaRPr lang="tr-TR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1D1AD2-5813-4996-9392-C3139B22036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 spd="slow"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F36A5E-B880-4B94-85AD-B704923B0455}" type="datetimeFigureOut">
              <a:rPr lang="tr-TR"/>
              <a:pPr>
                <a:defRPr/>
              </a:pPr>
              <a:t>25.09.2014</a:t>
            </a:fld>
            <a:endParaRPr lang="tr-T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6FF697-24C7-45D0-8C99-D76DA7BE029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  <p:transition spd="slow"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D34E02-11A4-41B1-9448-9E5875D0BCCB}" type="datetimeFigureOut">
              <a:rPr lang="tr-TR"/>
              <a:pPr>
                <a:defRPr/>
              </a:pPr>
              <a:t>25.09.2014</a:t>
            </a:fld>
            <a:endParaRPr lang="tr-T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63AC2A-6B56-4901-8017-C43DE54B4B0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  <p:transition spd="slow">
    <p:wheel spokes="8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D48975-5A48-4012-8204-DBEE63DAECD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  <p:transition spd="slow">
    <p:wheel spokes="8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tr-TR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FD1DF-9F2A-40D0-AAC0-F3E070B75A7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 spd="slow"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292B73-21FE-42FE-A731-63A48310F460}" type="datetimeFigureOut">
              <a:rPr lang="tr-TR"/>
              <a:pPr>
                <a:defRPr/>
              </a:pPr>
              <a:t>25.09.2014</a:t>
            </a:fld>
            <a:endParaRPr lang="tr-T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E89063-06EC-4808-9E1B-740844D29DA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  <p:transition spd="slow"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3D0D0C-0208-4858-8735-7C7DC1CE7A0B}" type="datetimeFigureOut">
              <a:rPr lang="tr-TR"/>
              <a:pPr>
                <a:defRPr/>
              </a:pPr>
              <a:t>25.09.2014</a:t>
            </a:fld>
            <a:endParaRPr lang="tr-T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E7B47-8D5B-495F-A7F9-1B5585B3A1B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  <p:transition spd="slow"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74EE40-5019-4803-AE4B-50DF434A80A8}" type="datetimeFigureOut">
              <a:rPr lang="tr-TR"/>
              <a:pPr>
                <a:defRPr/>
              </a:pPr>
              <a:t>25.09.2014</a:t>
            </a:fld>
            <a:endParaRPr lang="tr-TR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D662BB-623F-4400-BE6C-2208EA89EC9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  <p:transition spd="slow"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8B3316-D1F5-4F69-BF2B-394888FBF545}" type="datetimeFigureOut">
              <a:rPr lang="tr-TR"/>
              <a:pPr>
                <a:defRPr/>
              </a:pPr>
              <a:t>25.09.2014</a:t>
            </a:fld>
            <a:endParaRPr lang="tr-TR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1CFDE3-D8C8-4098-9C31-708176F6B1E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  <p:transition spd="slow"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05E8C8-76C3-4A34-8431-8E1001CAE8D0}" type="datetimeFigureOut">
              <a:rPr lang="tr-TR"/>
              <a:pPr>
                <a:defRPr/>
              </a:pPr>
              <a:t>25.09.2014</a:t>
            </a:fld>
            <a:endParaRPr lang="tr-T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B17E63-1901-486B-9595-EEE3F87401C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  <p:transition spd="slow"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AF135F-C95E-4B4E-8061-C32415B3338C}" type="datetimeFigureOut">
              <a:rPr lang="tr-TR"/>
              <a:pPr>
                <a:defRPr/>
              </a:pPr>
              <a:t>25.09.2014</a:t>
            </a:fld>
            <a:endParaRPr lang="tr-TR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0E204B-9D01-4CFD-A57A-DF527329220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  <p:transition spd="slow"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F4C782-8482-4DC9-9FEE-A8CA3E1D2C44}" type="datetimeFigureOut">
              <a:rPr lang="tr-TR"/>
              <a:pPr>
                <a:defRPr/>
              </a:pPr>
              <a:t>25.09.2014</a:t>
            </a:fld>
            <a:endParaRPr lang="tr-TR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A35D48-3908-4E98-B42B-033C8295AE2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  <p:transition spd="slow"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tr-T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D3371A-FC97-4A9C-A673-BD6156CA3201}" type="datetimeFigureOut">
              <a:rPr lang="tr-TR"/>
              <a:pPr>
                <a:defRPr/>
              </a:pPr>
              <a:t>25.09.2014</a:t>
            </a:fld>
            <a:endParaRPr lang="tr-TR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09D25E-BDBF-453E-81DA-B0F60C8D9BB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  <p:transition spd="slow"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FFFFFF"/>
                </a:solidFill>
                <a:latin typeface="Arial" charset="0"/>
              </a:defRPr>
            </a:lvl1pPr>
          </a:lstStyle>
          <a:p>
            <a:pPr>
              <a:defRPr/>
            </a:pPr>
            <a:fld id="{B002CEB5-C282-4E86-B8D1-A88B7C4F0D76}" type="datetimeFigureOut">
              <a:rPr lang="tr-TR"/>
              <a:pPr>
                <a:defRPr/>
              </a:pPr>
              <a:t>25.09.2014</a:t>
            </a:fld>
            <a:endParaRPr lang="tr-TR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FFFF"/>
                </a:solidFill>
                <a:latin typeface="Arial" charset="0"/>
              </a:defRPr>
            </a:lvl1pPr>
          </a:lstStyle>
          <a:p>
            <a:pPr>
              <a:defRPr/>
            </a:pPr>
            <a:fld id="{2C19C952-F9EC-4860-931B-18E11145CCF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97286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>
                  <a:solidFill>
                    <a:srgbClr val="FFFFFF"/>
                  </a:solidFill>
                </a:endParaRPr>
              </a:p>
            </p:txBody>
          </p:sp>
          <p:sp>
            <p:nvSpPr>
              <p:cNvPr id="97287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>
                  <a:solidFill>
                    <a:srgbClr val="FFFFFF"/>
                  </a:solidFill>
                </a:endParaRPr>
              </a:p>
            </p:txBody>
          </p:sp>
          <p:sp>
            <p:nvSpPr>
              <p:cNvPr id="97288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>
                  <a:solidFill>
                    <a:srgbClr val="FFFFFF"/>
                  </a:solidFill>
                </a:endParaRPr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97290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97291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>
                <a:solidFill>
                  <a:srgbClr val="FFFFFF"/>
                </a:solidFill>
              </a:endParaRPr>
            </a:p>
          </p:txBody>
        </p:sp>
        <p:sp>
          <p:nvSpPr>
            <p:cNvPr id="1034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339 h 1906"/>
                <a:gd name="T4" fmla="*/ 5830 w 5740"/>
                <a:gd name="T5" fmla="*/ 1339 h 1906"/>
                <a:gd name="T6" fmla="*/ 583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97293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tr-TR" smtClean="0"/>
          </a:p>
        </p:txBody>
      </p:sp>
      <p:sp>
        <p:nvSpPr>
          <p:cNvPr id="9729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FFFFFF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729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 smtClean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347" r:id="rId1"/>
    <p:sldLayoutId id="2147484337" r:id="rId2"/>
    <p:sldLayoutId id="2147484338" r:id="rId3"/>
    <p:sldLayoutId id="2147484339" r:id="rId4"/>
    <p:sldLayoutId id="2147484340" r:id="rId5"/>
    <p:sldLayoutId id="2147484341" r:id="rId6"/>
    <p:sldLayoutId id="2147484342" r:id="rId7"/>
    <p:sldLayoutId id="2147484343" r:id="rId8"/>
    <p:sldLayoutId id="2147484344" r:id="rId9"/>
    <p:sldLayoutId id="2147484345" r:id="rId10"/>
    <p:sldLayoutId id="2147484346" r:id="rId11"/>
    <p:sldLayoutId id="2147484348" r:id="rId12"/>
    <p:sldLayoutId id="2147484349" r:id="rId13"/>
  </p:sldLayoutIdLst>
  <p:transition spd="slow">
    <p:wheel spokes="8"/>
  </p:transition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hyperlink" Target="mailto:nevresbaddal@yahoo.co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527675"/>
          </a:xfrm>
        </p:spPr>
        <p:txBody>
          <a:bodyPr/>
          <a:lstStyle/>
          <a:p>
            <a:pPr eaLnBrk="1" hangingPunct="1">
              <a:defRPr/>
            </a:pPr>
            <a:r>
              <a:rPr lang="tr-TR" sz="5400" dirty="0" smtClean="0">
                <a:latin typeface="Arial" pitchFamily="34" charset="0"/>
                <a:cs typeface="Arial" pitchFamily="34" charset="0"/>
              </a:rPr>
              <a:t>AVRUPA BİRLİĞİ</a:t>
            </a:r>
            <a:br>
              <a:rPr lang="tr-TR" sz="5400" dirty="0" smtClean="0">
                <a:latin typeface="Arial" pitchFamily="34" charset="0"/>
                <a:cs typeface="Arial" pitchFamily="34" charset="0"/>
              </a:rPr>
            </a:br>
            <a:r>
              <a:rPr lang="tr-TR" sz="5400" dirty="0" smtClean="0">
                <a:latin typeface="Arial" pitchFamily="34" charset="0"/>
                <a:cs typeface="Arial" pitchFamily="34" charset="0"/>
              </a:rPr>
              <a:t>BURS</a:t>
            </a:r>
            <a:br>
              <a:rPr lang="tr-TR" sz="5400" dirty="0" smtClean="0">
                <a:latin typeface="Arial" pitchFamily="34" charset="0"/>
                <a:cs typeface="Arial" pitchFamily="34" charset="0"/>
              </a:rPr>
            </a:br>
            <a:r>
              <a:rPr lang="tr-TR" sz="5400" dirty="0" smtClean="0">
                <a:latin typeface="Arial" pitchFamily="34" charset="0"/>
                <a:cs typeface="Arial" pitchFamily="34" charset="0"/>
              </a:rPr>
              <a:t>PROGRAMI </a:t>
            </a:r>
            <a:endParaRPr lang="en-US" sz="5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9750" y="260350"/>
          <a:ext cx="8136904" cy="61209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08860"/>
                <a:gridCol w="1328044"/>
              </a:tblGrid>
              <a:tr h="508849">
                <a:tc>
                  <a:txBody>
                    <a:bodyPr/>
                    <a:lstStyle/>
                    <a:p>
                      <a:pPr algn="l" fontAlgn="ctr"/>
                      <a:r>
                        <a:rPr lang="tr-TR" sz="3000" u="none" strike="noStrike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</a:rPr>
                        <a:t>Akademik</a:t>
                      </a:r>
                      <a:r>
                        <a:rPr lang="tr-TR" sz="3000" u="none" strike="noStrike" baseline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</a:rPr>
                        <a:t> Yıl:</a:t>
                      </a:r>
                      <a:r>
                        <a:rPr lang="tr-TR" sz="3000" u="none" strike="noStrike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</a:rPr>
                        <a:t> 2014/2015</a:t>
                      </a:r>
                      <a:endParaRPr lang="tr-TR" sz="3000" b="1" i="0" u="none" strike="noStrike" dirty="0">
                        <a:solidFill>
                          <a:srgbClr val="7030A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3000" u="none" strike="noStrike">
                          <a:effectLst/>
                          <a:latin typeface="+mn-lt"/>
                        </a:rPr>
                        <a:t> </a:t>
                      </a:r>
                      <a:endParaRPr lang="tr-TR" sz="3000" b="1" i="0" u="none" strike="noStrike">
                        <a:solidFill>
                          <a:srgbClr val="9C65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08849">
                <a:tc>
                  <a:txBody>
                    <a:bodyPr/>
                    <a:lstStyle/>
                    <a:p>
                      <a:pPr algn="l" fontAlgn="ctr"/>
                      <a:r>
                        <a:rPr lang="tr-TR" sz="30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tr-TR" sz="3000" b="1" i="0" u="none" strike="noStrike" dirty="0">
                        <a:solidFill>
                          <a:srgbClr val="9C65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3000" u="none" strike="noStrike">
                          <a:effectLst/>
                          <a:latin typeface="+mn-lt"/>
                        </a:rPr>
                        <a:t> </a:t>
                      </a:r>
                      <a:endParaRPr lang="tr-TR" sz="3000" b="1" i="0" u="none" strike="noStrike">
                        <a:solidFill>
                          <a:srgbClr val="9C65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406085">
                <a:tc>
                  <a:txBody>
                    <a:bodyPr/>
                    <a:lstStyle/>
                    <a:p>
                      <a:pPr algn="l" fontAlgn="b"/>
                      <a:r>
                        <a:rPr lang="tr-TR" sz="30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tr-TR" sz="3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800" b="0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Toplam</a:t>
                      </a:r>
                      <a:r>
                        <a:rPr lang="tr-TR" sz="2800" b="0" i="0" u="none" strike="noStrike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 Bursiyer Sayısı</a:t>
                      </a:r>
                      <a:endParaRPr lang="tr-TR" sz="2800" b="0" i="0" u="none" strike="noStrike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08849">
                <a:tc>
                  <a:txBody>
                    <a:bodyPr/>
                    <a:lstStyle/>
                    <a:p>
                      <a:pPr algn="l" fontAlgn="t"/>
                      <a:r>
                        <a:rPr lang="tr-TR" sz="3000" u="none" strike="noStrike" dirty="0" smtClean="0">
                          <a:effectLst/>
                          <a:latin typeface="+mn-lt"/>
                        </a:rPr>
                        <a:t>Kategori </a:t>
                      </a:r>
                      <a:r>
                        <a:rPr lang="tr-TR" sz="3000" u="none" strike="noStrike" dirty="0">
                          <a:effectLst/>
                          <a:latin typeface="+mn-lt"/>
                        </a:rPr>
                        <a:t>A </a:t>
                      </a:r>
                      <a:r>
                        <a:rPr lang="tr-TR" sz="3000" u="none" strike="noStrike" dirty="0" smtClean="0">
                          <a:effectLst/>
                          <a:latin typeface="+mn-lt"/>
                        </a:rPr>
                        <a:t>– Lisans</a:t>
                      </a:r>
                      <a:r>
                        <a:rPr lang="tr-TR" sz="3000" u="none" strike="noStrike" baseline="0" dirty="0" smtClean="0">
                          <a:effectLst/>
                          <a:latin typeface="+mn-lt"/>
                        </a:rPr>
                        <a:t> Öğrencileri</a:t>
                      </a:r>
                      <a:endParaRPr lang="tr-TR" sz="3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3000" u="none" strike="noStrike" dirty="0" smtClean="0">
                          <a:effectLst/>
                          <a:latin typeface="+mn-lt"/>
                        </a:rPr>
                        <a:t>39</a:t>
                      </a:r>
                      <a:endParaRPr lang="tr-TR" sz="3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007313">
                <a:tc>
                  <a:txBody>
                    <a:bodyPr/>
                    <a:lstStyle/>
                    <a:p>
                      <a:pPr algn="l" fontAlgn="t"/>
                      <a:r>
                        <a:rPr lang="tr-TR" sz="3000" u="none" strike="noStrike" dirty="0" smtClean="0">
                          <a:effectLst/>
                          <a:latin typeface="+mn-lt"/>
                        </a:rPr>
                        <a:t>Kategori</a:t>
                      </a:r>
                      <a:r>
                        <a:rPr lang="tr-TR" sz="300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3000" u="none" strike="noStrike" dirty="0" smtClean="0">
                          <a:effectLst/>
                          <a:latin typeface="+mn-lt"/>
                        </a:rPr>
                        <a:t>B </a:t>
                      </a:r>
                      <a:r>
                        <a:rPr lang="en-US" sz="3000" u="none" strike="noStrike" dirty="0">
                          <a:effectLst/>
                          <a:latin typeface="+mn-lt"/>
                        </a:rPr>
                        <a:t>1 </a:t>
                      </a:r>
                      <a:r>
                        <a:rPr lang="en-US" sz="3000" u="none" strike="noStrike" dirty="0" smtClean="0">
                          <a:effectLst/>
                          <a:latin typeface="+mn-lt"/>
                        </a:rPr>
                        <a:t>– </a:t>
                      </a:r>
                      <a:r>
                        <a:rPr lang="tr-TR" sz="3000" u="none" strike="noStrike" dirty="0" smtClean="0">
                          <a:effectLst/>
                          <a:latin typeface="+mn-lt"/>
                        </a:rPr>
                        <a:t>Y. Lisans</a:t>
                      </a:r>
                      <a:r>
                        <a:rPr lang="tr-TR" sz="300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tr-TR" sz="3000" u="none" strike="noStrike" dirty="0" smtClean="0">
                          <a:effectLst/>
                          <a:latin typeface="+mn-lt"/>
                        </a:rPr>
                        <a:t>Öğr. </a:t>
                      </a:r>
                      <a:r>
                        <a:rPr lang="en-US" sz="3000" u="none" strike="noStrike" dirty="0" smtClean="0">
                          <a:effectLst/>
                          <a:latin typeface="+mn-lt"/>
                        </a:rPr>
                        <a:t>(</a:t>
                      </a:r>
                      <a:r>
                        <a:rPr lang="tr-TR" sz="3000" u="none" strike="noStrike" dirty="0" smtClean="0">
                          <a:effectLst/>
                          <a:latin typeface="+mn-lt"/>
                        </a:rPr>
                        <a:t>Yurt</a:t>
                      </a:r>
                      <a:r>
                        <a:rPr lang="tr-TR" sz="3000" u="none" strike="noStrike" baseline="0" dirty="0" smtClean="0">
                          <a:effectLst/>
                          <a:latin typeface="+mn-lt"/>
                        </a:rPr>
                        <a:t> dışında eğitim olanağı bulmamış öğrenciler</a:t>
                      </a:r>
                      <a:r>
                        <a:rPr lang="en-US" sz="3000" u="none" strike="noStrike" dirty="0" smtClean="0">
                          <a:effectLst/>
                          <a:latin typeface="+mn-lt"/>
                        </a:rPr>
                        <a:t>)</a:t>
                      </a:r>
                      <a:endParaRPr lang="en-US" sz="3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3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36</a:t>
                      </a:r>
                      <a:endParaRPr lang="tr-TR" sz="3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163336">
                <a:tc>
                  <a:txBody>
                    <a:bodyPr/>
                    <a:lstStyle/>
                    <a:p>
                      <a:pPr algn="l" fontAlgn="t"/>
                      <a:r>
                        <a:rPr lang="tr-TR" sz="3000" u="none" strike="noStrike" dirty="0" smtClean="0">
                          <a:effectLst/>
                          <a:latin typeface="+mn-lt"/>
                        </a:rPr>
                        <a:t>Kategori</a:t>
                      </a:r>
                      <a:r>
                        <a:rPr lang="en-US" sz="3000" u="none" strike="noStrike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3000" u="none" strike="noStrike" dirty="0">
                          <a:effectLst/>
                          <a:latin typeface="+mn-lt"/>
                        </a:rPr>
                        <a:t>B 2 </a:t>
                      </a:r>
                      <a:r>
                        <a:rPr lang="en-US" sz="3000" u="none" strike="noStrike" dirty="0" smtClean="0">
                          <a:effectLst/>
                          <a:latin typeface="+mn-lt"/>
                        </a:rPr>
                        <a:t>– </a:t>
                      </a:r>
                      <a:r>
                        <a:rPr lang="tr-TR" sz="3000" u="none" strike="noStrike" dirty="0" smtClean="0">
                          <a:effectLst/>
                          <a:latin typeface="+mn-lt"/>
                        </a:rPr>
                        <a:t>Y. Lisans</a:t>
                      </a:r>
                      <a:r>
                        <a:rPr lang="tr-TR" sz="3000" u="none" strike="noStrike" baseline="0" dirty="0" smtClean="0">
                          <a:effectLst/>
                          <a:latin typeface="+mn-lt"/>
                        </a:rPr>
                        <a:t> Öğr.</a:t>
                      </a:r>
                      <a:r>
                        <a:rPr lang="en-US" sz="3000" u="none" strike="noStrike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tr-TR" sz="3000" u="none" strike="noStrike" dirty="0" smtClean="0">
                          <a:effectLst/>
                          <a:latin typeface="+mn-lt"/>
                        </a:rPr>
                        <a:t>(AB</a:t>
                      </a:r>
                      <a:r>
                        <a:rPr lang="tr-TR" sz="3000" u="none" strike="noStrike" baseline="0" dirty="0" smtClean="0">
                          <a:effectLst/>
                          <a:latin typeface="+mn-lt"/>
                        </a:rPr>
                        <a:t> ülkelerinde eğitim görmüş öğrenciler)</a:t>
                      </a:r>
                      <a:endParaRPr lang="tr-TR" sz="3000" u="none" strike="noStrike" dirty="0" smtClean="0"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3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  <a:endParaRPr lang="tr-TR" sz="3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08849">
                <a:tc>
                  <a:txBody>
                    <a:bodyPr/>
                    <a:lstStyle/>
                    <a:p>
                      <a:pPr algn="l" fontAlgn="t"/>
                      <a:r>
                        <a:rPr lang="tr-TR" sz="3000" u="none" strike="noStrike" dirty="0" smtClean="0">
                          <a:effectLst/>
                          <a:latin typeface="+mn-lt"/>
                        </a:rPr>
                        <a:t>Kategori C –</a:t>
                      </a:r>
                      <a:r>
                        <a:rPr lang="tr-TR" sz="3000" u="none" strike="noStrike" baseline="0" dirty="0" smtClean="0">
                          <a:effectLst/>
                          <a:latin typeface="+mn-lt"/>
                        </a:rPr>
                        <a:t> Kısa dönem (2</a:t>
                      </a:r>
                      <a:r>
                        <a:rPr lang="tr-TR" sz="3000" b="0" u="none" strike="noStrike" baseline="0" dirty="0" smtClean="0">
                          <a:effectLst/>
                          <a:latin typeface="+mn-lt"/>
                        </a:rPr>
                        <a:t> - </a:t>
                      </a:r>
                      <a:r>
                        <a:rPr lang="tr-TR" sz="3000" u="none" strike="noStrike" baseline="0" dirty="0" smtClean="0">
                          <a:effectLst/>
                          <a:latin typeface="+mn-lt"/>
                        </a:rPr>
                        <a:t>6 ay arası)</a:t>
                      </a:r>
                      <a:endParaRPr lang="tr-TR" sz="3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3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  <a:endParaRPr lang="tr-TR" sz="3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08849">
                <a:tc>
                  <a:txBody>
                    <a:bodyPr/>
                    <a:lstStyle/>
                    <a:p>
                      <a:pPr algn="l" fontAlgn="t"/>
                      <a:r>
                        <a:rPr lang="tr-TR" sz="300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Toplam</a:t>
                      </a:r>
                      <a:endParaRPr lang="tr-TR" sz="30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3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115</a:t>
                      </a:r>
                      <a:endParaRPr lang="tr-TR" sz="30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052736"/>
            <a:ext cx="8363272" cy="2232248"/>
          </a:xfrm>
        </p:spPr>
        <p:txBody>
          <a:bodyPr/>
          <a:lstStyle/>
          <a:p>
            <a:pPr algn="l"/>
            <a:r>
              <a:rPr lang="tr-TR" sz="3200" b="0" dirty="0" smtClean="0">
                <a:solidFill>
                  <a:schemeClr val="tx1"/>
                </a:solidFill>
                <a:effectLst/>
                <a:latin typeface="+mn-lt"/>
              </a:rPr>
              <a:t/>
            </a:r>
            <a:br>
              <a:rPr lang="tr-TR" sz="3200" b="0" dirty="0" smtClean="0">
                <a:solidFill>
                  <a:schemeClr val="tx1"/>
                </a:solidFill>
                <a:effectLst/>
                <a:latin typeface="+mn-lt"/>
              </a:rPr>
            </a:br>
            <a:r>
              <a:rPr lang="tr-TR" sz="3200" b="0" dirty="0" smtClean="0">
                <a:solidFill>
                  <a:schemeClr val="tx1"/>
                </a:solidFill>
                <a:effectLst/>
                <a:latin typeface="+mn-lt"/>
              </a:rPr>
              <a:t/>
            </a:r>
            <a:br>
              <a:rPr lang="tr-TR" sz="3200" b="0" dirty="0" smtClean="0">
                <a:solidFill>
                  <a:schemeClr val="tx1"/>
                </a:solidFill>
                <a:effectLst/>
                <a:latin typeface="+mn-lt"/>
              </a:rPr>
            </a:br>
            <a:r>
              <a:rPr lang="tr-TR" sz="3200" b="0" dirty="0" smtClean="0">
                <a:solidFill>
                  <a:schemeClr val="tx1"/>
                </a:solidFill>
                <a:effectLst/>
                <a:latin typeface="+mn-lt"/>
              </a:rPr>
              <a:t/>
            </a:r>
            <a:br>
              <a:rPr lang="tr-TR" sz="3200" b="0" dirty="0" smtClean="0">
                <a:solidFill>
                  <a:schemeClr val="tx1"/>
                </a:solidFill>
                <a:effectLst/>
                <a:latin typeface="+mn-lt"/>
              </a:rPr>
            </a:br>
            <a:r>
              <a:rPr lang="tr-TR" sz="3200" b="0" dirty="0" smtClean="0">
                <a:solidFill>
                  <a:schemeClr val="tx1"/>
                </a:solidFill>
                <a:effectLst/>
                <a:latin typeface="+mn-lt"/>
              </a:rPr>
              <a:t/>
            </a:r>
            <a:br>
              <a:rPr lang="tr-TR" sz="3200" b="0" dirty="0" smtClean="0">
                <a:solidFill>
                  <a:schemeClr val="tx1"/>
                </a:solidFill>
                <a:effectLst/>
                <a:latin typeface="+mn-lt"/>
              </a:rPr>
            </a:br>
            <a:r>
              <a:rPr lang="tr-TR" sz="3200" b="0" dirty="0" smtClean="0">
                <a:solidFill>
                  <a:schemeClr val="tx1"/>
                </a:solidFill>
                <a:effectLst/>
                <a:latin typeface="+mn-lt"/>
              </a:rPr>
              <a:t/>
            </a:r>
            <a:br>
              <a:rPr lang="tr-TR" sz="3200" b="0" dirty="0" smtClean="0">
                <a:solidFill>
                  <a:schemeClr val="tx1"/>
                </a:solidFill>
                <a:effectLst/>
                <a:latin typeface="+mn-lt"/>
              </a:rPr>
            </a:br>
            <a:r>
              <a:rPr lang="tr-TR" sz="3200" b="0" dirty="0" smtClean="0">
                <a:solidFill>
                  <a:schemeClr val="tx1"/>
                </a:solidFill>
                <a:effectLst/>
                <a:latin typeface="+mn-lt"/>
              </a:rPr>
              <a:t/>
            </a:r>
            <a:br>
              <a:rPr lang="tr-TR" sz="3200" b="0" dirty="0" smtClean="0">
                <a:solidFill>
                  <a:schemeClr val="tx1"/>
                </a:solidFill>
                <a:effectLst/>
                <a:latin typeface="+mn-lt"/>
              </a:rPr>
            </a:br>
            <a:r>
              <a:rPr lang="tr-TR" sz="3200" b="0" dirty="0" smtClean="0">
                <a:solidFill>
                  <a:schemeClr val="tx1"/>
                </a:solidFill>
                <a:effectLst/>
                <a:latin typeface="+mn-lt"/>
              </a:rPr>
              <a:t/>
            </a:r>
            <a:br>
              <a:rPr lang="tr-TR" sz="3200" b="0" dirty="0" smtClean="0">
                <a:solidFill>
                  <a:schemeClr val="tx1"/>
                </a:solidFill>
                <a:effectLst/>
                <a:latin typeface="+mn-lt"/>
              </a:rPr>
            </a:br>
            <a:r>
              <a:rPr lang="tr-TR" sz="3200" b="0" dirty="0" smtClean="0">
                <a:solidFill>
                  <a:schemeClr val="tx1"/>
                </a:solidFill>
                <a:effectLst/>
                <a:latin typeface="+mn-lt"/>
              </a:rPr>
              <a:t/>
            </a:r>
            <a:br>
              <a:rPr lang="tr-TR" sz="3200" b="0" dirty="0" smtClean="0">
                <a:solidFill>
                  <a:schemeClr val="tx1"/>
                </a:solidFill>
                <a:effectLst/>
                <a:latin typeface="+mn-lt"/>
              </a:rPr>
            </a:br>
            <a:r>
              <a:rPr lang="tr-TR" sz="3200" b="0" dirty="0" smtClean="0">
                <a:solidFill>
                  <a:schemeClr val="tx1"/>
                </a:solidFill>
                <a:effectLst/>
                <a:latin typeface="+mn-lt"/>
              </a:rPr>
              <a:t/>
            </a:r>
            <a:br>
              <a:rPr lang="tr-TR" sz="3200" b="0" dirty="0" smtClean="0">
                <a:solidFill>
                  <a:schemeClr val="tx1"/>
                </a:solidFill>
                <a:effectLst/>
                <a:latin typeface="+mn-lt"/>
              </a:rPr>
            </a:br>
            <a:endParaRPr lang="tr-TR" sz="3200" b="0" dirty="0">
              <a:solidFill>
                <a:schemeClr val="tx1"/>
              </a:solidFill>
              <a:effectLst/>
              <a:latin typeface="+mn-lt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79512" y="4005064"/>
          <a:ext cx="8363272" cy="103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81636"/>
                <a:gridCol w="4181636"/>
              </a:tblGrid>
              <a:tr h="324036">
                <a:tc>
                  <a:txBody>
                    <a:bodyPr/>
                    <a:lstStyle/>
                    <a:p>
                      <a:r>
                        <a:rPr lang="tr-TR" sz="2800" b="0" dirty="0" smtClean="0">
                          <a:solidFill>
                            <a:schemeClr val="bg2"/>
                          </a:solidFill>
                        </a:rPr>
                        <a:t>İngiltere</a:t>
                      </a:r>
                      <a:endParaRPr lang="tr-TR" sz="2800" b="0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2800" b="0" dirty="0" smtClean="0">
                          <a:solidFill>
                            <a:schemeClr val="bg2"/>
                          </a:solidFill>
                        </a:rPr>
                        <a:t>90 (7 L</a:t>
                      </a:r>
                      <a:r>
                        <a:rPr lang="tr-TR" sz="2800" b="0" baseline="0" dirty="0" smtClean="0">
                          <a:solidFill>
                            <a:schemeClr val="bg2"/>
                          </a:solidFill>
                        </a:rPr>
                        <a:t> – 70 YL – 13 Öğt </a:t>
                      </a:r>
                      <a:r>
                        <a:rPr lang="tr-TR" sz="2800" b="0" dirty="0" smtClean="0">
                          <a:solidFill>
                            <a:schemeClr val="bg2"/>
                          </a:solidFill>
                        </a:rPr>
                        <a:t>)</a:t>
                      </a:r>
                      <a:endParaRPr lang="tr-TR" sz="2800" b="0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10000"/>
                        <a:lumOff val="90000"/>
                      </a:schemeClr>
                    </a:solidFill>
                  </a:tcPr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tr-TR" sz="2800" dirty="0" smtClean="0"/>
                        <a:t>Diğer</a:t>
                      </a:r>
                      <a:r>
                        <a:rPr lang="tr-TR" sz="2800" baseline="0" dirty="0" smtClean="0"/>
                        <a:t> AB Ülkeleri </a:t>
                      </a:r>
                      <a:endParaRPr lang="tr-T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800" dirty="0" smtClean="0"/>
                        <a:t> 32</a:t>
                      </a:r>
                      <a:endParaRPr lang="tr-TR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467544" y="3140968"/>
            <a:ext cx="6390456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endParaRPr lang="tr-TR" sz="3200" dirty="0" smtClean="0">
              <a:latin typeface="+mn-lt"/>
            </a:endParaRPr>
          </a:p>
          <a:p>
            <a:pPr algn="just">
              <a:defRPr/>
            </a:pPr>
            <a:endParaRPr lang="tr-TR" sz="3200" dirty="0" smtClean="0">
              <a:latin typeface="+mn-lt"/>
            </a:endParaRPr>
          </a:p>
          <a:p>
            <a:pPr algn="just">
              <a:defRPr/>
            </a:pPr>
            <a:endParaRPr lang="tr-TR" sz="3200" dirty="0" smtClean="0">
              <a:latin typeface="+mn-lt"/>
            </a:endParaRPr>
          </a:p>
          <a:p>
            <a:pPr algn="just">
              <a:defRPr/>
            </a:pPr>
            <a:endParaRPr lang="tr-TR" sz="3200" dirty="0" smtClean="0">
              <a:solidFill>
                <a:srgbClr val="FFFF00"/>
              </a:solidFill>
              <a:latin typeface="+mn-lt"/>
            </a:endParaRPr>
          </a:p>
          <a:p>
            <a:pPr algn="just">
              <a:defRPr/>
            </a:pPr>
            <a:r>
              <a:rPr lang="tr-TR" sz="3200" dirty="0" smtClean="0">
                <a:solidFill>
                  <a:srgbClr val="FFFF00"/>
                </a:solidFill>
                <a:latin typeface="+mn-lt"/>
              </a:rPr>
              <a:t>2009/2010:</a:t>
            </a:r>
          </a:p>
          <a:p>
            <a:pPr algn="just">
              <a:defRPr/>
            </a:pPr>
            <a:endParaRPr lang="tr-TR" dirty="0" smtClean="0"/>
          </a:p>
          <a:p>
            <a:pPr algn="just">
              <a:defRPr/>
            </a:pPr>
            <a:endParaRPr lang="tr-TR" dirty="0" smtClean="0"/>
          </a:p>
          <a:p>
            <a:pPr algn="just">
              <a:defRPr/>
            </a:pPr>
            <a:endParaRPr lang="tr-TR" dirty="0" smtClean="0"/>
          </a:p>
          <a:p>
            <a:pPr algn="just">
              <a:defRPr/>
            </a:pPr>
            <a:endParaRPr lang="tr-TR" dirty="0" smtClean="0"/>
          </a:p>
          <a:p>
            <a:pPr algn="just">
              <a:defRPr/>
            </a:pPr>
            <a:endParaRPr lang="tr-TR" dirty="0" smtClean="0"/>
          </a:p>
          <a:p>
            <a:pPr algn="just">
              <a:defRPr/>
            </a:pPr>
            <a:endParaRPr lang="tr-TR" dirty="0" smtClean="0"/>
          </a:p>
          <a:p>
            <a:pPr algn="just">
              <a:defRPr/>
            </a:pPr>
            <a:endParaRPr lang="tr-TR" dirty="0" smtClean="0"/>
          </a:p>
          <a:p>
            <a:pPr algn="just">
              <a:defRPr/>
            </a:pPr>
            <a:endParaRPr lang="tr-TR" dirty="0" smtClean="0"/>
          </a:p>
          <a:p>
            <a:pPr algn="just">
              <a:defRPr/>
            </a:pPr>
            <a:endParaRPr lang="tr-TR" dirty="0" smtClean="0"/>
          </a:p>
          <a:p>
            <a:pPr algn="just">
              <a:defRPr/>
            </a:pPr>
            <a:endParaRPr lang="tr-TR" dirty="0" smtClean="0"/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tr-TR" dirty="0" smtClean="0"/>
              <a:t>    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79512" y="5517232"/>
          <a:ext cx="8352928" cy="1152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6464"/>
                <a:gridCol w="4176464"/>
              </a:tblGrid>
              <a:tr h="576064">
                <a:tc>
                  <a:txBody>
                    <a:bodyPr/>
                    <a:lstStyle/>
                    <a:p>
                      <a:r>
                        <a:rPr lang="tr-TR" sz="2800" b="0" dirty="0" smtClean="0">
                          <a:solidFill>
                            <a:schemeClr val="bg2"/>
                          </a:solidFill>
                        </a:rPr>
                        <a:t>İngiltere </a:t>
                      </a:r>
                      <a:endParaRPr lang="tr-TR" sz="2800" b="0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2800" b="0" dirty="0" smtClean="0">
                          <a:solidFill>
                            <a:schemeClr val="bg2"/>
                          </a:solidFill>
                        </a:rPr>
                        <a:t>134</a:t>
                      </a:r>
                      <a:r>
                        <a:rPr lang="tr-TR" sz="2800" b="0" baseline="0" dirty="0" smtClean="0">
                          <a:solidFill>
                            <a:schemeClr val="bg2"/>
                          </a:solidFill>
                        </a:rPr>
                        <a:t> (13 L – 85YL – 36 Öğt)</a:t>
                      </a:r>
                      <a:endParaRPr lang="tr-TR" sz="2800" b="0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10000"/>
                        <a:lumOff val="90000"/>
                      </a:schemeClr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lang="tr-TR" sz="2800" dirty="0" smtClean="0"/>
                        <a:t>Diğer</a:t>
                      </a:r>
                      <a:r>
                        <a:rPr lang="tr-TR" sz="2800" baseline="0" dirty="0" smtClean="0"/>
                        <a:t> AB Ülkeleri</a:t>
                      </a:r>
                      <a:endParaRPr lang="tr-T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800" dirty="0" smtClean="0"/>
                        <a:t>32</a:t>
                      </a:r>
                      <a:endParaRPr lang="tr-TR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2123728" y="188640"/>
            <a:ext cx="44644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200" dirty="0" smtClean="0">
                <a:latin typeface="+mn-lt"/>
              </a:rPr>
              <a:t>Tercih Edilen Ülkeler</a:t>
            </a:r>
            <a:endParaRPr lang="tr-TR" sz="3200" dirty="0">
              <a:latin typeface="+mn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79512" y="620688"/>
            <a:ext cx="828092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just">
              <a:buFont typeface="Wingdings" pitchFamily="2" charset="2"/>
              <a:buNone/>
              <a:defRPr/>
            </a:pPr>
            <a:r>
              <a:rPr lang="tr-TR" sz="3200" dirty="0" smtClean="0">
                <a:latin typeface="+mn-lt"/>
              </a:rPr>
              <a:t>2007/08, 2008/09, 2009/10 Akademik yıllarında bursiyerlerin tercih ettikleri ülkeler ve dağılımları:</a:t>
            </a:r>
          </a:p>
          <a:p>
            <a:pPr marL="0" indent="0" algn="just">
              <a:buFont typeface="Wingdings" pitchFamily="2" charset="2"/>
              <a:buNone/>
              <a:defRPr/>
            </a:pPr>
            <a:endParaRPr lang="tr-TR" sz="3200" dirty="0" smtClean="0">
              <a:latin typeface="+mn-lt"/>
            </a:endParaRPr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tr-TR" sz="3200" dirty="0" smtClean="0">
                <a:solidFill>
                  <a:srgbClr val="FFFF00"/>
                </a:solidFill>
                <a:latin typeface="+mn-lt"/>
              </a:rPr>
              <a:t>2007/2008:</a:t>
            </a:r>
          </a:p>
          <a:p>
            <a:pPr marL="0" indent="0" algn="just">
              <a:buFont typeface="Wingdings" pitchFamily="2" charset="2"/>
              <a:buNone/>
              <a:defRPr/>
            </a:pPr>
            <a:endParaRPr lang="tr-TR" sz="3200" dirty="0" smtClean="0">
              <a:latin typeface="+mn-lt"/>
            </a:endParaRPr>
          </a:p>
          <a:p>
            <a:pPr marL="0" indent="0" algn="just">
              <a:buFont typeface="Wingdings" pitchFamily="2" charset="2"/>
              <a:buNone/>
              <a:defRPr/>
            </a:pPr>
            <a:endParaRPr lang="tr-TR" sz="3200" dirty="0" smtClean="0">
              <a:solidFill>
                <a:srgbClr val="FFFF00"/>
              </a:solidFill>
              <a:latin typeface="+mn-lt"/>
            </a:endParaRPr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tr-TR" sz="3200" dirty="0" smtClean="0">
                <a:solidFill>
                  <a:srgbClr val="FFFF00"/>
                </a:solidFill>
                <a:latin typeface="+mn-lt"/>
              </a:rPr>
              <a:t>2008/2009:</a:t>
            </a:r>
          </a:p>
          <a:p>
            <a:pPr marL="0" indent="0" algn="just">
              <a:buFont typeface="Wingdings" pitchFamily="2" charset="2"/>
              <a:buNone/>
              <a:defRPr/>
            </a:pPr>
            <a:endParaRPr lang="tr-TR" sz="3200" dirty="0" smtClean="0">
              <a:latin typeface="+mn-lt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179512" y="2636912"/>
          <a:ext cx="8352928" cy="576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4945"/>
                <a:gridCol w="3997983"/>
              </a:tblGrid>
              <a:tr h="576064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solidFill>
                      <a:schemeClr val="bg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solidFill>
                      <a:schemeClr val="bg2">
                        <a:lumMod val="10000"/>
                        <a:lumOff val="9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60648"/>
            <a:ext cx="8507288" cy="5865515"/>
          </a:xfrm>
        </p:spPr>
        <p:txBody>
          <a:bodyPr/>
          <a:lstStyle/>
          <a:p>
            <a:r>
              <a:rPr lang="tr-TR" dirty="0" smtClean="0">
                <a:solidFill>
                  <a:srgbClr val="FFFF00"/>
                </a:solidFill>
              </a:rPr>
              <a:t>2010/ 2011:</a:t>
            </a:r>
          </a:p>
          <a:p>
            <a:endParaRPr lang="tr-TR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95536" y="836712"/>
          <a:ext cx="8136904" cy="5669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8452"/>
                <a:gridCol w="4068452"/>
              </a:tblGrid>
              <a:tr h="566988">
                <a:tc>
                  <a:txBody>
                    <a:bodyPr/>
                    <a:lstStyle/>
                    <a:p>
                      <a:r>
                        <a:rPr lang="tr-TR" sz="2800" b="0" dirty="0" smtClean="0">
                          <a:solidFill>
                            <a:schemeClr val="bg2"/>
                          </a:solidFill>
                        </a:rPr>
                        <a:t>İngiltere</a:t>
                      </a:r>
                    </a:p>
                  </a:txBody>
                  <a:tcPr>
                    <a:solidFill>
                      <a:schemeClr val="bg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800" b="0" dirty="0" smtClean="0">
                          <a:solidFill>
                            <a:schemeClr val="bg2"/>
                          </a:solidFill>
                        </a:rPr>
                        <a:t>84</a:t>
                      </a:r>
                      <a:endParaRPr lang="tr-TR" sz="2800" b="0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10000"/>
                        <a:lumOff val="90000"/>
                      </a:schemeClr>
                    </a:solidFill>
                  </a:tcPr>
                </a:tc>
              </a:tr>
              <a:tr h="566988">
                <a:tc>
                  <a:txBody>
                    <a:bodyPr/>
                    <a:lstStyle/>
                    <a:p>
                      <a:r>
                        <a:rPr lang="tr-TR" sz="2800" dirty="0" smtClean="0"/>
                        <a:t>Çek</a:t>
                      </a:r>
                      <a:r>
                        <a:rPr lang="tr-TR" sz="2800" baseline="0" dirty="0" smtClean="0"/>
                        <a:t>  Cumhuriyeti</a:t>
                      </a:r>
                      <a:endParaRPr lang="tr-T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800" dirty="0" smtClean="0"/>
                        <a:t>1</a:t>
                      </a:r>
                      <a:endParaRPr lang="tr-TR" sz="2800" dirty="0"/>
                    </a:p>
                  </a:txBody>
                  <a:tcPr/>
                </a:tc>
              </a:tr>
              <a:tr h="566988">
                <a:tc>
                  <a:txBody>
                    <a:bodyPr/>
                    <a:lstStyle/>
                    <a:p>
                      <a:r>
                        <a:rPr lang="tr-TR" sz="2800" dirty="0" smtClean="0"/>
                        <a:t>Almanya</a:t>
                      </a:r>
                      <a:endParaRPr lang="tr-T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800" dirty="0" smtClean="0"/>
                        <a:t>1</a:t>
                      </a:r>
                      <a:endParaRPr lang="tr-TR" sz="2800" dirty="0"/>
                    </a:p>
                  </a:txBody>
                  <a:tcPr/>
                </a:tc>
              </a:tr>
              <a:tr h="566988">
                <a:tc>
                  <a:txBody>
                    <a:bodyPr/>
                    <a:lstStyle/>
                    <a:p>
                      <a:r>
                        <a:rPr lang="tr-TR" sz="2800" dirty="0" smtClean="0"/>
                        <a:t>İspanya</a:t>
                      </a:r>
                      <a:endParaRPr lang="tr-T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800" dirty="0" smtClean="0"/>
                        <a:t> 1</a:t>
                      </a:r>
                      <a:endParaRPr lang="tr-TR" sz="2800" dirty="0"/>
                    </a:p>
                  </a:txBody>
                  <a:tcPr/>
                </a:tc>
              </a:tr>
              <a:tr h="566988">
                <a:tc>
                  <a:txBody>
                    <a:bodyPr/>
                    <a:lstStyle/>
                    <a:p>
                      <a:r>
                        <a:rPr lang="tr-TR" sz="2800" dirty="0" smtClean="0"/>
                        <a:t>İtalya</a:t>
                      </a:r>
                      <a:endParaRPr lang="tr-T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800" dirty="0" smtClean="0"/>
                        <a:t>4</a:t>
                      </a:r>
                      <a:endParaRPr lang="tr-TR" sz="2800" dirty="0"/>
                    </a:p>
                  </a:txBody>
                  <a:tcPr/>
                </a:tc>
              </a:tr>
              <a:tr h="566988">
                <a:tc>
                  <a:txBody>
                    <a:bodyPr/>
                    <a:lstStyle/>
                    <a:p>
                      <a:r>
                        <a:rPr lang="tr-TR" sz="2800" dirty="0" smtClean="0"/>
                        <a:t>Hollanda</a:t>
                      </a:r>
                      <a:endParaRPr lang="tr-T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800" dirty="0" smtClean="0"/>
                        <a:t>3</a:t>
                      </a:r>
                      <a:endParaRPr lang="tr-TR" sz="2800" dirty="0"/>
                    </a:p>
                  </a:txBody>
                  <a:tcPr/>
                </a:tc>
              </a:tr>
              <a:tr h="566988">
                <a:tc>
                  <a:txBody>
                    <a:bodyPr/>
                    <a:lstStyle/>
                    <a:p>
                      <a:r>
                        <a:rPr lang="tr-TR" sz="2800" dirty="0" smtClean="0"/>
                        <a:t>İsveç</a:t>
                      </a:r>
                      <a:endParaRPr lang="tr-T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800" dirty="0" smtClean="0"/>
                        <a:t>3</a:t>
                      </a:r>
                      <a:endParaRPr lang="tr-TR" sz="2800" dirty="0"/>
                    </a:p>
                  </a:txBody>
                  <a:tcPr/>
                </a:tc>
              </a:tr>
              <a:tr h="566988">
                <a:tc>
                  <a:txBody>
                    <a:bodyPr/>
                    <a:lstStyle/>
                    <a:p>
                      <a:r>
                        <a:rPr lang="tr-TR" sz="2800" dirty="0" smtClean="0"/>
                        <a:t>Belçika</a:t>
                      </a:r>
                      <a:endParaRPr lang="tr-T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800" dirty="0" smtClean="0"/>
                        <a:t>3</a:t>
                      </a:r>
                      <a:endParaRPr lang="tr-TR" sz="2800" dirty="0"/>
                    </a:p>
                  </a:txBody>
                  <a:tcPr/>
                </a:tc>
              </a:tr>
              <a:tr h="566988">
                <a:tc>
                  <a:txBody>
                    <a:bodyPr/>
                    <a:lstStyle/>
                    <a:p>
                      <a:r>
                        <a:rPr lang="tr-TR" sz="2800" dirty="0" smtClean="0"/>
                        <a:t>Polonya</a:t>
                      </a:r>
                      <a:endParaRPr lang="tr-T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800" dirty="0" smtClean="0"/>
                        <a:t>1</a:t>
                      </a:r>
                      <a:endParaRPr lang="tr-TR" sz="2800" dirty="0"/>
                    </a:p>
                  </a:txBody>
                  <a:tcPr/>
                </a:tc>
              </a:tr>
              <a:tr h="566988">
                <a:tc>
                  <a:txBody>
                    <a:bodyPr/>
                    <a:lstStyle/>
                    <a:p>
                      <a:r>
                        <a:rPr lang="tr-TR" sz="2800" dirty="0" smtClean="0"/>
                        <a:t>Litvanya</a:t>
                      </a:r>
                      <a:endParaRPr lang="tr-T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800" dirty="0" smtClean="0"/>
                        <a:t>1</a:t>
                      </a:r>
                      <a:endParaRPr lang="tr-TR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332656"/>
            <a:ext cx="8507288" cy="5793507"/>
          </a:xfrm>
        </p:spPr>
        <p:txBody>
          <a:bodyPr/>
          <a:lstStyle/>
          <a:p>
            <a:r>
              <a:rPr lang="tr-TR" dirty="0" smtClean="0">
                <a:solidFill>
                  <a:srgbClr val="FFFF00"/>
                </a:solidFill>
              </a:rPr>
              <a:t>2011/ 2012:</a:t>
            </a:r>
          </a:p>
          <a:p>
            <a:endParaRPr lang="tr-TR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95536" y="980728"/>
          <a:ext cx="8352928" cy="54726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6464"/>
                <a:gridCol w="4176464"/>
              </a:tblGrid>
              <a:tr h="547261">
                <a:tc>
                  <a:txBody>
                    <a:bodyPr/>
                    <a:lstStyle/>
                    <a:p>
                      <a:r>
                        <a:rPr lang="tr-TR" sz="2800" b="0" dirty="0" smtClean="0">
                          <a:solidFill>
                            <a:schemeClr val="bg2"/>
                          </a:solidFill>
                          <a:latin typeface="+mn-lt"/>
                        </a:rPr>
                        <a:t>İngiltere</a:t>
                      </a:r>
                      <a:endParaRPr lang="tr-TR" sz="2800" b="0" dirty="0">
                        <a:solidFill>
                          <a:schemeClr val="bg2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800" b="0" dirty="0" smtClean="0">
                          <a:solidFill>
                            <a:schemeClr val="bg2"/>
                          </a:solidFill>
                          <a:latin typeface="+mn-lt"/>
                        </a:rPr>
                        <a:t>74</a:t>
                      </a:r>
                      <a:endParaRPr lang="tr-TR" sz="2800" b="0" dirty="0">
                        <a:solidFill>
                          <a:schemeClr val="bg2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2">
                        <a:lumMod val="10000"/>
                        <a:lumOff val="90000"/>
                      </a:schemeClr>
                    </a:solidFill>
                  </a:tcPr>
                </a:tc>
              </a:tr>
              <a:tr h="547261">
                <a:tc>
                  <a:txBody>
                    <a:bodyPr/>
                    <a:lstStyle/>
                    <a:p>
                      <a:r>
                        <a:rPr lang="tr-TR" sz="2800" dirty="0" smtClean="0">
                          <a:latin typeface="+mn-lt"/>
                        </a:rPr>
                        <a:t>Avusturya</a:t>
                      </a:r>
                      <a:endParaRPr lang="tr-TR" sz="2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800" dirty="0" smtClean="0">
                          <a:latin typeface="+mn-lt"/>
                        </a:rPr>
                        <a:t>1</a:t>
                      </a:r>
                      <a:endParaRPr lang="tr-TR" sz="2800" dirty="0">
                        <a:latin typeface="+mn-lt"/>
                      </a:endParaRPr>
                    </a:p>
                  </a:txBody>
                  <a:tcPr/>
                </a:tc>
              </a:tr>
              <a:tr h="547261">
                <a:tc>
                  <a:txBody>
                    <a:bodyPr/>
                    <a:lstStyle/>
                    <a:p>
                      <a:r>
                        <a:rPr lang="tr-TR" sz="2800" dirty="0" smtClean="0">
                          <a:latin typeface="+mn-lt"/>
                        </a:rPr>
                        <a:t>Almanya </a:t>
                      </a:r>
                      <a:endParaRPr lang="tr-TR" sz="2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800" dirty="0" smtClean="0">
                          <a:latin typeface="+mn-lt"/>
                        </a:rPr>
                        <a:t>1</a:t>
                      </a:r>
                      <a:endParaRPr lang="tr-TR" sz="2800" dirty="0">
                        <a:latin typeface="+mn-lt"/>
                      </a:endParaRPr>
                    </a:p>
                  </a:txBody>
                  <a:tcPr/>
                </a:tc>
              </a:tr>
              <a:tr h="547261">
                <a:tc>
                  <a:txBody>
                    <a:bodyPr/>
                    <a:lstStyle/>
                    <a:p>
                      <a:r>
                        <a:rPr lang="tr-TR" sz="2800" dirty="0" smtClean="0">
                          <a:latin typeface="+mn-lt"/>
                        </a:rPr>
                        <a:t>Yunanistan </a:t>
                      </a:r>
                      <a:endParaRPr lang="tr-TR" sz="2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800" dirty="0" smtClean="0">
                          <a:latin typeface="+mn-lt"/>
                        </a:rPr>
                        <a:t>1</a:t>
                      </a:r>
                      <a:endParaRPr lang="tr-TR" sz="2800" dirty="0">
                        <a:latin typeface="+mn-lt"/>
                      </a:endParaRPr>
                    </a:p>
                  </a:txBody>
                  <a:tcPr/>
                </a:tc>
              </a:tr>
              <a:tr h="547261">
                <a:tc>
                  <a:txBody>
                    <a:bodyPr/>
                    <a:lstStyle/>
                    <a:p>
                      <a:r>
                        <a:rPr lang="tr-TR" sz="2800" dirty="0" smtClean="0">
                          <a:latin typeface="+mn-lt"/>
                        </a:rPr>
                        <a:t>İrlanda </a:t>
                      </a:r>
                      <a:endParaRPr lang="tr-TR" sz="2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800" dirty="0" smtClean="0">
                          <a:latin typeface="+mn-lt"/>
                        </a:rPr>
                        <a:t>1</a:t>
                      </a:r>
                      <a:endParaRPr lang="tr-TR" sz="2800" dirty="0">
                        <a:latin typeface="+mn-lt"/>
                      </a:endParaRPr>
                    </a:p>
                  </a:txBody>
                  <a:tcPr/>
                </a:tc>
              </a:tr>
              <a:tr h="547261">
                <a:tc>
                  <a:txBody>
                    <a:bodyPr/>
                    <a:lstStyle/>
                    <a:p>
                      <a:r>
                        <a:rPr lang="tr-TR" sz="2800" dirty="0" smtClean="0">
                          <a:latin typeface="+mn-lt"/>
                        </a:rPr>
                        <a:t>İtalya </a:t>
                      </a:r>
                      <a:endParaRPr lang="tr-TR" sz="2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800" dirty="0" smtClean="0">
                          <a:latin typeface="+mn-lt"/>
                        </a:rPr>
                        <a:t>3</a:t>
                      </a:r>
                      <a:endParaRPr lang="tr-TR" sz="2800" dirty="0">
                        <a:latin typeface="+mn-lt"/>
                      </a:endParaRPr>
                    </a:p>
                  </a:txBody>
                  <a:tcPr/>
                </a:tc>
              </a:tr>
              <a:tr h="547261">
                <a:tc>
                  <a:txBody>
                    <a:bodyPr/>
                    <a:lstStyle/>
                    <a:p>
                      <a:r>
                        <a:rPr lang="tr-TR" sz="2800" dirty="0" smtClean="0">
                          <a:latin typeface="+mn-lt"/>
                        </a:rPr>
                        <a:t>Hollanda </a:t>
                      </a:r>
                      <a:endParaRPr lang="tr-TR" sz="2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800" dirty="0" smtClean="0">
                          <a:latin typeface="+mn-lt"/>
                        </a:rPr>
                        <a:t>8</a:t>
                      </a:r>
                      <a:endParaRPr lang="tr-TR" sz="2800" dirty="0">
                        <a:latin typeface="+mn-lt"/>
                      </a:endParaRPr>
                    </a:p>
                  </a:txBody>
                  <a:tcPr/>
                </a:tc>
              </a:tr>
              <a:tr h="547261">
                <a:tc>
                  <a:txBody>
                    <a:bodyPr/>
                    <a:lstStyle/>
                    <a:p>
                      <a:r>
                        <a:rPr lang="tr-TR" sz="2800" dirty="0" smtClean="0">
                          <a:latin typeface="+mn-lt"/>
                        </a:rPr>
                        <a:t>İspanya </a:t>
                      </a:r>
                      <a:endParaRPr lang="tr-TR" sz="2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800" dirty="0" smtClean="0">
                          <a:latin typeface="+mn-lt"/>
                        </a:rPr>
                        <a:t>1</a:t>
                      </a:r>
                      <a:endParaRPr lang="tr-TR" sz="2800" dirty="0">
                        <a:latin typeface="+mn-lt"/>
                      </a:endParaRPr>
                    </a:p>
                  </a:txBody>
                  <a:tcPr/>
                </a:tc>
              </a:tr>
              <a:tr h="547261">
                <a:tc>
                  <a:txBody>
                    <a:bodyPr/>
                    <a:lstStyle/>
                    <a:p>
                      <a:r>
                        <a:rPr lang="tr-TR" sz="2800" dirty="0" smtClean="0">
                          <a:latin typeface="+mn-lt"/>
                        </a:rPr>
                        <a:t>İsveç </a:t>
                      </a:r>
                      <a:endParaRPr lang="tr-TR" sz="2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800" dirty="0" smtClean="0">
                          <a:latin typeface="+mn-lt"/>
                        </a:rPr>
                        <a:t>1</a:t>
                      </a:r>
                      <a:endParaRPr lang="tr-TR" sz="2800" dirty="0">
                        <a:latin typeface="+mn-lt"/>
                      </a:endParaRPr>
                    </a:p>
                  </a:txBody>
                  <a:tcPr/>
                </a:tc>
              </a:tr>
              <a:tr h="547261">
                <a:tc>
                  <a:txBody>
                    <a:bodyPr/>
                    <a:lstStyle/>
                    <a:p>
                      <a:r>
                        <a:rPr lang="tr-TR" sz="2800" dirty="0" smtClean="0">
                          <a:latin typeface="+mn-lt"/>
                        </a:rPr>
                        <a:t>Portekiz </a:t>
                      </a:r>
                      <a:endParaRPr lang="tr-TR" sz="2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800" dirty="0" smtClean="0">
                          <a:latin typeface="+mn-lt"/>
                        </a:rPr>
                        <a:t>1</a:t>
                      </a:r>
                      <a:endParaRPr lang="tr-TR" sz="2800" dirty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88640"/>
            <a:ext cx="8496944" cy="6480720"/>
          </a:xfrm>
        </p:spPr>
        <p:txBody>
          <a:bodyPr/>
          <a:lstStyle/>
          <a:p>
            <a:r>
              <a:rPr lang="tr-TR" dirty="0" smtClean="0">
                <a:solidFill>
                  <a:srgbClr val="FFFF00"/>
                </a:solidFill>
              </a:rPr>
              <a:t>2012/2013:</a:t>
            </a:r>
          </a:p>
          <a:p>
            <a:endParaRPr lang="tr-TR" dirty="0">
              <a:solidFill>
                <a:srgbClr val="FFFF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51520" y="836714"/>
          <a:ext cx="8424936" cy="56886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2468"/>
                <a:gridCol w="4212468"/>
              </a:tblGrid>
              <a:tr h="632070">
                <a:tc>
                  <a:txBody>
                    <a:bodyPr/>
                    <a:lstStyle/>
                    <a:p>
                      <a:r>
                        <a:rPr lang="tr-TR" sz="2800" b="0" dirty="0" smtClean="0">
                          <a:solidFill>
                            <a:schemeClr val="bg2"/>
                          </a:solidFill>
                        </a:rPr>
                        <a:t>İngiltere</a:t>
                      </a:r>
                    </a:p>
                  </a:txBody>
                  <a:tcPr>
                    <a:solidFill>
                      <a:schemeClr val="bg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800" b="0" dirty="0" smtClean="0">
                          <a:solidFill>
                            <a:schemeClr val="bg2"/>
                          </a:solidFill>
                        </a:rPr>
                        <a:t>19</a:t>
                      </a:r>
                      <a:endParaRPr lang="tr-TR" sz="2800" b="0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10000"/>
                        <a:lumOff val="90000"/>
                      </a:schemeClr>
                    </a:solidFill>
                  </a:tcPr>
                </a:tc>
              </a:tr>
              <a:tr h="632070">
                <a:tc>
                  <a:txBody>
                    <a:bodyPr/>
                    <a:lstStyle/>
                    <a:p>
                      <a:r>
                        <a:rPr lang="tr-TR" sz="2800" b="0" dirty="0" smtClean="0">
                          <a:solidFill>
                            <a:schemeClr val="bg2"/>
                          </a:solidFill>
                        </a:rPr>
                        <a:t>Belçika</a:t>
                      </a:r>
                      <a:endParaRPr lang="tr-TR" sz="28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800" b="0" dirty="0" smtClean="0">
                          <a:solidFill>
                            <a:schemeClr val="bg2"/>
                          </a:solidFill>
                        </a:rPr>
                        <a:t>1</a:t>
                      </a:r>
                      <a:endParaRPr lang="tr-TR" sz="28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</a:tr>
              <a:tr h="632070">
                <a:tc>
                  <a:txBody>
                    <a:bodyPr/>
                    <a:lstStyle/>
                    <a:p>
                      <a:r>
                        <a:rPr lang="tr-TR" sz="2800" b="0" dirty="0" smtClean="0">
                          <a:solidFill>
                            <a:schemeClr val="bg2"/>
                          </a:solidFill>
                        </a:rPr>
                        <a:t>Fransa </a:t>
                      </a:r>
                      <a:endParaRPr lang="tr-TR" sz="28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800" b="0" dirty="0" smtClean="0">
                          <a:solidFill>
                            <a:schemeClr val="bg2"/>
                          </a:solidFill>
                        </a:rPr>
                        <a:t>2</a:t>
                      </a:r>
                      <a:endParaRPr lang="tr-TR" sz="28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</a:tr>
              <a:tr h="632070">
                <a:tc>
                  <a:txBody>
                    <a:bodyPr/>
                    <a:lstStyle/>
                    <a:p>
                      <a:r>
                        <a:rPr lang="tr-TR" sz="2800" b="0" dirty="0" smtClean="0">
                          <a:solidFill>
                            <a:schemeClr val="bg2"/>
                          </a:solidFill>
                        </a:rPr>
                        <a:t>Almanya</a:t>
                      </a:r>
                      <a:endParaRPr lang="tr-TR" sz="28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800" b="0" dirty="0" smtClean="0">
                          <a:solidFill>
                            <a:schemeClr val="bg2"/>
                          </a:solidFill>
                        </a:rPr>
                        <a:t>1</a:t>
                      </a:r>
                      <a:endParaRPr lang="tr-TR" sz="28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</a:tr>
              <a:tr h="632070">
                <a:tc>
                  <a:txBody>
                    <a:bodyPr/>
                    <a:lstStyle/>
                    <a:p>
                      <a:r>
                        <a:rPr lang="tr-TR" sz="2800" b="0" dirty="0" smtClean="0">
                          <a:solidFill>
                            <a:schemeClr val="bg2"/>
                          </a:solidFill>
                        </a:rPr>
                        <a:t>İrlanda </a:t>
                      </a:r>
                      <a:endParaRPr lang="tr-TR" sz="28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800" b="0" dirty="0" smtClean="0">
                          <a:solidFill>
                            <a:schemeClr val="bg2"/>
                          </a:solidFill>
                        </a:rPr>
                        <a:t>1</a:t>
                      </a:r>
                      <a:endParaRPr lang="tr-TR" sz="28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</a:tr>
              <a:tr h="632070">
                <a:tc>
                  <a:txBody>
                    <a:bodyPr/>
                    <a:lstStyle/>
                    <a:p>
                      <a:r>
                        <a:rPr lang="tr-TR" sz="2800" b="0" dirty="0" smtClean="0">
                          <a:solidFill>
                            <a:schemeClr val="bg2"/>
                          </a:solidFill>
                        </a:rPr>
                        <a:t>İtalya </a:t>
                      </a:r>
                      <a:endParaRPr lang="tr-TR" sz="28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800" b="0" dirty="0" smtClean="0">
                          <a:solidFill>
                            <a:schemeClr val="bg2"/>
                          </a:solidFill>
                        </a:rPr>
                        <a:t>1</a:t>
                      </a:r>
                      <a:endParaRPr lang="tr-TR" sz="28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</a:tr>
              <a:tr h="632070">
                <a:tc>
                  <a:txBody>
                    <a:bodyPr/>
                    <a:lstStyle/>
                    <a:p>
                      <a:r>
                        <a:rPr lang="tr-TR" sz="2800" b="0" dirty="0" smtClean="0">
                          <a:solidFill>
                            <a:schemeClr val="bg2"/>
                          </a:solidFill>
                        </a:rPr>
                        <a:t>Malta</a:t>
                      </a:r>
                      <a:r>
                        <a:rPr lang="tr-TR" sz="2800" b="0" baseline="0" dirty="0" smtClean="0">
                          <a:solidFill>
                            <a:schemeClr val="bg2"/>
                          </a:solidFill>
                        </a:rPr>
                        <a:t> </a:t>
                      </a:r>
                      <a:endParaRPr lang="tr-TR" sz="28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800" b="0" dirty="0" smtClean="0">
                          <a:solidFill>
                            <a:schemeClr val="bg2"/>
                          </a:solidFill>
                        </a:rPr>
                        <a:t>1</a:t>
                      </a:r>
                      <a:endParaRPr lang="tr-TR" sz="28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</a:tr>
              <a:tr h="632070">
                <a:tc>
                  <a:txBody>
                    <a:bodyPr/>
                    <a:lstStyle/>
                    <a:p>
                      <a:r>
                        <a:rPr lang="tr-TR" sz="2800" b="0" dirty="0" smtClean="0">
                          <a:solidFill>
                            <a:schemeClr val="bg2"/>
                          </a:solidFill>
                        </a:rPr>
                        <a:t>Hollanda</a:t>
                      </a:r>
                      <a:endParaRPr lang="tr-TR" sz="28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800" b="0" dirty="0" smtClean="0">
                          <a:solidFill>
                            <a:schemeClr val="bg2"/>
                          </a:solidFill>
                        </a:rPr>
                        <a:t>1</a:t>
                      </a:r>
                      <a:endParaRPr lang="tr-TR" sz="28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</a:tr>
              <a:tr h="632070">
                <a:tc>
                  <a:txBody>
                    <a:bodyPr/>
                    <a:lstStyle/>
                    <a:p>
                      <a:r>
                        <a:rPr lang="tr-TR" sz="2800" b="0" dirty="0" smtClean="0">
                          <a:solidFill>
                            <a:schemeClr val="bg2"/>
                          </a:solidFill>
                        </a:rPr>
                        <a:t>İspanya </a:t>
                      </a:r>
                      <a:endParaRPr lang="tr-TR" sz="28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800" b="0" dirty="0" smtClean="0">
                          <a:solidFill>
                            <a:schemeClr val="bg2"/>
                          </a:solidFill>
                        </a:rPr>
                        <a:t>1</a:t>
                      </a:r>
                      <a:endParaRPr lang="tr-TR" sz="28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60648"/>
            <a:ext cx="8496944" cy="6264696"/>
          </a:xfrm>
        </p:spPr>
        <p:txBody>
          <a:bodyPr/>
          <a:lstStyle/>
          <a:p>
            <a:r>
              <a:rPr lang="tr-TR" dirty="0" smtClean="0">
                <a:solidFill>
                  <a:srgbClr val="FFFF00"/>
                </a:solidFill>
              </a:rPr>
              <a:t>2013/2014:</a:t>
            </a:r>
          </a:p>
          <a:p>
            <a:endParaRPr lang="tr-TR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23528" y="980728"/>
          <a:ext cx="8424936" cy="540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2468"/>
                <a:gridCol w="4212468"/>
              </a:tblGrid>
              <a:tr h="675075">
                <a:tc>
                  <a:txBody>
                    <a:bodyPr/>
                    <a:lstStyle/>
                    <a:p>
                      <a:r>
                        <a:rPr lang="tr-TR" sz="2800" b="0" dirty="0" smtClean="0">
                          <a:solidFill>
                            <a:schemeClr val="bg2"/>
                          </a:solidFill>
                        </a:rPr>
                        <a:t>İngiltere</a:t>
                      </a:r>
                      <a:endParaRPr lang="tr-TR" sz="2800" b="0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800" b="0" dirty="0" smtClean="0">
                          <a:solidFill>
                            <a:schemeClr val="bg2"/>
                          </a:solidFill>
                        </a:rPr>
                        <a:t>139</a:t>
                      </a:r>
                      <a:endParaRPr lang="tr-TR" sz="2800" b="0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10000"/>
                        <a:lumOff val="90000"/>
                      </a:schemeClr>
                    </a:solidFill>
                  </a:tcPr>
                </a:tc>
              </a:tr>
              <a:tr h="675075">
                <a:tc>
                  <a:txBody>
                    <a:bodyPr/>
                    <a:lstStyle/>
                    <a:p>
                      <a:r>
                        <a:rPr lang="tr-TR" sz="2800" b="0" dirty="0" smtClean="0">
                          <a:solidFill>
                            <a:schemeClr val="bg2"/>
                          </a:solidFill>
                        </a:rPr>
                        <a:t>Almanya</a:t>
                      </a:r>
                      <a:endParaRPr lang="tr-TR" sz="28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800" b="0" dirty="0" smtClean="0">
                          <a:solidFill>
                            <a:schemeClr val="bg2"/>
                          </a:solidFill>
                        </a:rPr>
                        <a:t>2</a:t>
                      </a:r>
                      <a:endParaRPr lang="tr-TR" sz="28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</a:tr>
              <a:tr h="675075">
                <a:tc>
                  <a:txBody>
                    <a:bodyPr/>
                    <a:lstStyle/>
                    <a:p>
                      <a:r>
                        <a:rPr lang="tr-TR" sz="2800" b="0" dirty="0" smtClean="0">
                          <a:solidFill>
                            <a:schemeClr val="bg2"/>
                          </a:solidFill>
                        </a:rPr>
                        <a:t>Çek Cumhuriyeti</a:t>
                      </a:r>
                      <a:endParaRPr lang="tr-TR" sz="28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800" b="0" dirty="0" smtClean="0">
                          <a:solidFill>
                            <a:schemeClr val="bg2"/>
                          </a:solidFill>
                        </a:rPr>
                        <a:t>3</a:t>
                      </a:r>
                      <a:endParaRPr lang="tr-TR" sz="28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</a:tr>
              <a:tr h="675075">
                <a:tc>
                  <a:txBody>
                    <a:bodyPr/>
                    <a:lstStyle/>
                    <a:p>
                      <a:r>
                        <a:rPr lang="tr-TR" sz="2800" b="0" dirty="0" smtClean="0">
                          <a:solidFill>
                            <a:schemeClr val="bg2"/>
                          </a:solidFill>
                        </a:rPr>
                        <a:t>Macaristan</a:t>
                      </a:r>
                      <a:endParaRPr lang="tr-TR" sz="28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800" b="0" dirty="0" smtClean="0">
                          <a:solidFill>
                            <a:schemeClr val="bg2"/>
                          </a:solidFill>
                        </a:rPr>
                        <a:t>1</a:t>
                      </a:r>
                      <a:endParaRPr lang="tr-TR" sz="28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</a:tr>
              <a:tr h="675075">
                <a:tc>
                  <a:txBody>
                    <a:bodyPr/>
                    <a:lstStyle/>
                    <a:p>
                      <a:r>
                        <a:rPr lang="tr-TR" sz="2800" b="0" dirty="0" smtClean="0">
                          <a:solidFill>
                            <a:schemeClr val="bg2"/>
                          </a:solidFill>
                        </a:rPr>
                        <a:t>Belçika</a:t>
                      </a:r>
                      <a:endParaRPr lang="tr-TR" sz="28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800" b="0" dirty="0" smtClean="0">
                          <a:solidFill>
                            <a:schemeClr val="bg2"/>
                          </a:solidFill>
                        </a:rPr>
                        <a:t>2</a:t>
                      </a:r>
                      <a:endParaRPr lang="tr-TR" sz="28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</a:tr>
              <a:tr h="675075">
                <a:tc>
                  <a:txBody>
                    <a:bodyPr/>
                    <a:lstStyle/>
                    <a:p>
                      <a:r>
                        <a:rPr lang="tr-TR" sz="2800" b="0" dirty="0" smtClean="0">
                          <a:solidFill>
                            <a:schemeClr val="bg2"/>
                          </a:solidFill>
                        </a:rPr>
                        <a:t>Finlandya</a:t>
                      </a:r>
                      <a:endParaRPr lang="tr-TR" sz="28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800" b="0" dirty="0" smtClean="0">
                          <a:solidFill>
                            <a:schemeClr val="bg2"/>
                          </a:solidFill>
                        </a:rPr>
                        <a:t>1</a:t>
                      </a:r>
                      <a:endParaRPr lang="tr-TR" sz="28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</a:tr>
              <a:tr h="675075">
                <a:tc>
                  <a:txBody>
                    <a:bodyPr/>
                    <a:lstStyle/>
                    <a:p>
                      <a:r>
                        <a:rPr lang="tr-TR" sz="2800" b="0" dirty="0" smtClean="0">
                          <a:solidFill>
                            <a:schemeClr val="bg2"/>
                          </a:solidFill>
                        </a:rPr>
                        <a:t>Almanya</a:t>
                      </a:r>
                      <a:endParaRPr lang="tr-TR" sz="28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800" b="0" dirty="0" smtClean="0">
                          <a:solidFill>
                            <a:schemeClr val="bg2"/>
                          </a:solidFill>
                        </a:rPr>
                        <a:t>4</a:t>
                      </a:r>
                      <a:endParaRPr lang="tr-TR" sz="28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</a:tr>
              <a:tr h="675075">
                <a:tc>
                  <a:txBody>
                    <a:bodyPr/>
                    <a:lstStyle/>
                    <a:p>
                      <a:r>
                        <a:rPr lang="tr-TR" sz="2800" b="0" dirty="0" smtClean="0">
                          <a:solidFill>
                            <a:schemeClr val="bg2"/>
                          </a:solidFill>
                        </a:rPr>
                        <a:t>İtalya</a:t>
                      </a:r>
                      <a:endParaRPr lang="tr-TR" sz="28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800" b="0" dirty="0" smtClean="0">
                          <a:solidFill>
                            <a:schemeClr val="bg2"/>
                          </a:solidFill>
                        </a:rPr>
                        <a:t>4</a:t>
                      </a:r>
                      <a:endParaRPr lang="tr-TR" sz="2800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23850" y="333375"/>
          <a:ext cx="8424614" cy="611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2307"/>
                <a:gridCol w="4212307"/>
              </a:tblGrid>
              <a:tr h="556360">
                <a:tc>
                  <a:txBody>
                    <a:bodyPr/>
                    <a:lstStyle/>
                    <a:p>
                      <a:r>
                        <a:rPr lang="tr-TR" sz="2800" b="0" dirty="0" smtClean="0">
                          <a:solidFill>
                            <a:schemeClr val="bg2"/>
                          </a:solidFill>
                          <a:latin typeface="+mn-lt"/>
                        </a:rPr>
                        <a:t>Hollanda</a:t>
                      </a:r>
                      <a:endParaRPr lang="tr-TR" sz="2800" b="0" dirty="0">
                        <a:solidFill>
                          <a:schemeClr val="bg2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800" b="0" dirty="0" smtClean="0">
                          <a:solidFill>
                            <a:schemeClr val="bg2"/>
                          </a:solidFill>
                          <a:latin typeface="+mn-lt"/>
                        </a:rPr>
                        <a:t>5</a:t>
                      </a:r>
                      <a:endParaRPr lang="tr-TR" sz="2800" b="0" dirty="0">
                        <a:solidFill>
                          <a:schemeClr val="bg2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2">
                        <a:lumMod val="10000"/>
                        <a:lumOff val="90000"/>
                      </a:schemeClr>
                    </a:solidFill>
                  </a:tcPr>
                </a:tc>
              </a:tr>
              <a:tr h="556360">
                <a:tc>
                  <a:txBody>
                    <a:bodyPr/>
                    <a:lstStyle/>
                    <a:p>
                      <a:r>
                        <a:rPr lang="tr-TR" sz="2800" dirty="0" smtClean="0">
                          <a:latin typeface="+mn-lt"/>
                        </a:rPr>
                        <a:t>Polonya</a:t>
                      </a:r>
                      <a:endParaRPr lang="tr-TR" sz="2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800" dirty="0" smtClean="0">
                          <a:latin typeface="+mn-lt"/>
                        </a:rPr>
                        <a:t>1</a:t>
                      </a:r>
                      <a:endParaRPr lang="tr-TR" sz="2800" dirty="0">
                        <a:latin typeface="+mn-lt"/>
                      </a:endParaRPr>
                    </a:p>
                  </a:txBody>
                  <a:tcPr/>
                </a:tc>
              </a:tr>
              <a:tr h="556360">
                <a:tc>
                  <a:txBody>
                    <a:bodyPr/>
                    <a:lstStyle/>
                    <a:p>
                      <a:r>
                        <a:rPr lang="tr-TR" sz="2800" dirty="0" smtClean="0">
                          <a:latin typeface="+mn-lt"/>
                        </a:rPr>
                        <a:t>Portekiz</a:t>
                      </a:r>
                      <a:endParaRPr lang="tr-TR" sz="2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800" dirty="0" smtClean="0">
                          <a:latin typeface="+mn-lt"/>
                        </a:rPr>
                        <a:t>1</a:t>
                      </a:r>
                      <a:endParaRPr lang="tr-TR" sz="2800" dirty="0">
                        <a:latin typeface="+mn-lt"/>
                      </a:endParaRPr>
                    </a:p>
                  </a:txBody>
                  <a:tcPr/>
                </a:tc>
              </a:tr>
              <a:tr h="556360">
                <a:tc>
                  <a:txBody>
                    <a:bodyPr/>
                    <a:lstStyle/>
                    <a:p>
                      <a:r>
                        <a:rPr lang="tr-TR" sz="2800" dirty="0" smtClean="0">
                          <a:latin typeface="+mn-lt"/>
                        </a:rPr>
                        <a:t>İsveç</a:t>
                      </a:r>
                      <a:endParaRPr lang="tr-TR" sz="2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800" dirty="0" smtClean="0">
                          <a:latin typeface="+mn-lt"/>
                        </a:rPr>
                        <a:t>3</a:t>
                      </a:r>
                      <a:endParaRPr lang="tr-TR" sz="2800" dirty="0">
                        <a:latin typeface="+mn-lt"/>
                      </a:endParaRPr>
                    </a:p>
                  </a:txBody>
                  <a:tcPr/>
                </a:tc>
              </a:tr>
              <a:tr h="556360">
                <a:tc>
                  <a:txBody>
                    <a:bodyPr/>
                    <a:lstStyle/>
                    <a:p>
                      <a:r>
                        <a:rPr lang="tr-TR" sz="2800" dirty="0" smtClean="0">
                          <a:latin typeface="+mn-lt"/>
                        </a:rPr>
                        <a:t>Fransa</a:t>
                      </a:r>
                      <a:endParaRPr lang="tr-TR" sz="2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800" dirty="0" smtClean="0">
                          <a:latin typeface="+mn-lt"/>
                        </a:rPr>
                        <a:t>3</a:t>
                      </a:r>
                      <a:endParaRPr lang="tr-TR" sz="2800" dirty="0">
                        <a:latin typeface="+mn-lt"/>
                      </a:endParaRPr>
                    </a:p>
                  </a:txBody>
                  <a:tcPr/>
                </a:tc>
              </a:tr>
              <a:tr h="556360">
                <a:tc>
                  <a:txBody>
                    <a:bodyPr/>
                    <a:lstStyle/>
                    <a:p>
                      <a:r>
                        <a:rPr lang="tr-TR" sz="2800" dirty="0" smtClean="0">
                          <a:latin typeface="+mn-lt"/>
                        </a:rPr>
                        <a:t>Letonya</a:t>
                      </a:r>
                      <a:endParaRPr lang="tr-TR" sz="2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800" dirty="0" smtClean="0">
                          <a:latin typeface="+mn-lt"/>
                        </a:rPr>
                        <a:t>1</a:t>
                      </a:r>
                      <a:endParaRPr lang="tr-TR" sz="2800" dirty="0">
                        <a:latin typeface="+mn-lt"/>
                      </a:endParaRPr>
                    </a:p>
                  </a:txBody>
                  <a:tcPr/>
                </a:tc>
              </a:tr>
              <a:tr h="556360">
                <a:tc>
                  <a:txBody>
                    <a:bodyPr/>
                    <a:lstStyle/>
                    <a:p>
                      <a:r>
                        <a:rPr lang="tr-TR" sz="2800" dirty="0" smtClean="0">
                          <a:latin typeface="+mn-lt"/>
                        </a:rPr>
                        <a:t>Güney Kıbrıs</a:t>
                      </a:r>
                      <a:r>
                        <a:rPr lang="tr-TR" sz="2800" baseline="0" dirty="0" smtClean="0">
                          <a:latin typeface="+mn-lt"/>
                        </a:rPr>
                        <a:t> Cumhuriyeti</a:t>
                      </a:r>
                      <a:endParaRPr lang="tr-TR" sz="2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800" dirty="0" smtClean="0">
                          <a:latin typeface="+mn-lt"/>
                        </a:rPr>
                        <a:t>5</a:t>
                      </a:r>
                      <a:endParaRPr lang="tr-TR" sz="2800" dirty="0">
                        <a:latin typeface="+mn-lt"/>
                      </a:endParaRPr>
                    </a:p>
                  </a:txBody>
                  <a:tcPr/>
                </a:tc>
              </a:tr>
              <a:tr h="556360">
                <a:tc>
                  <a:txBody>
                    <a:bodyPr/>
                    <a:lstStyle/>
                    <a:p>
                      <a:r>
                        <a:rPr lang="tr-TR" sz="2800" dirty="0" smtClean="0">
                          <a:latin typeface="+mn-lt"/>
                        </a:rPr>
                        <a:t>İspanya</a:t>
                      </a:r>
                      <a:endParaRPr lang="tr-TR" sz="2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800" dirty="0" smtClean="0">
                          <a:latin typeface="+mn-lt"/>
                        </a:rPr>
                        <a:t>2</a:t>
                      </a:r>
                      <a:endParaRPr lang="tr-TR" sz="2800" dirty="0">
                        <a:latin typeface="+mn-lt"/>
                      </a:endParaRPr>
                    </a:p>
                  </a:txBody>
                  <a:tcPr/>
                </a:tc>
              </a:tr>
              <a:tr h="556360">
                <a:tc>
                  <a:txBody>
                    <a:bodyPr/>
                    <a:lstStyle/>
                    <a:p>
                      <a:r>
                        <a:rPr lang="tr-TR" sz="2800" dirty="0" smtClean="0">
                          <a:latin typeface="+mn-lt"/>
                        </a:rPr>
                        <a:t>Danimarka</a:t>
                      </a:r>
                      <a:endParaRPr lang="tr-TR" sz="2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800" dirty="0" smtClean="0">
                          <a:latin typeface="+mn-lt"/>
                        </a:rPr>
                        <a:t>1</a:t>
                      </a:r>
                      <a:endParaRPr lang="tr-TR" sz="2800" dirty="0">
                        <a:latin typeface="+mn-lt"/>
                      </a:endParaRPr>
                    </a:p>
                  </a:txBody>
                  <a:tcPr/>
                </a:tc>
              </a:tr>
              <a:tr h="556360">
                <a:tc>
                  <a:txBody>
                    <a:bodyPr/>
                    <a:lstStyle/>
                    <a:p>
                      <a:r>
                        <a:rPr lang="tr-TR" sz="2800" dirty="0" smtClean="0">
                          <a:latin typeface="+mn-lt"/>
                        </a:rPr>
                        <a:t>İrlanda</a:t>
                      </a:r>
                      <a:endParaRPr lang="tr-TR" sz="2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800" dirty="0" smtClean="0">
                          <a:latin typeface="+mn-lt"/>
                        </a:rPr>
                        <a:t>1</a:t>
                      </a:r>
                      <a:endParaRPr lang="tr-TR" sz="2800" dirty="0">
                        <a:latin typeface="+mn-lt"/>
                      </a:endParaRPr>
                    </a:p>
                  </a:txBody>
                  <a:tcPr/>
                </a:tc>
              </a:tr>
              <a:tr h="556360">
                <a:tc>
                  <a:txBody>
                    <a:bodyPr/>
                    <a:lstStyle/>
                    <a:p>
                      <a:r>
                        <a:rPr lang="tr-TR" sz="2800" dirty="0" smtClean="0">
                          <a:latin typeface="+mn-lt"/>
                        </a:rPr>
                        <a:t>Malta</a:t>
                      </a:r>
                      <a:endParaRPr lang="tr-TR" sz="2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800" dirty="0" smtClean="0">
                          <a:latin typeface="+mn-lt"/>
                        </a:rPr>
                        <a:t>2</a:t>
                      </a:r>
                      <a:endParaRPr lang="tr-TR" sz="2800" dirty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323850" y="260350"/>
          <a:ext cx="8281988" cy="5656095"/>
        </p:xfrm>
        <a:graphic>
          <a:graphicData uri="http://schemas.openxmlformats.org/drawingml/2006/table">
            <a:tbl>
              <a:tblPr/>
              <a:tblGrid>
                <a:gridCol w="8281988"/>
              </a:tblGrid>
              <a:tr h="790639">
                <a:tc>
                  <a:txBody>
                    <a:bodyPr/>
                    <a:lstStyle/>
                    <a:p>
                      <a:pPr algn="ctr" fontAlgn="b"/>
                      <a:r>
                        <a:rPr lang="tr-TR" sz="3200" b="1" i="0" u="none" strike="noStrike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</a:rPr>
                        <a:t>Egitim</a:t>
                      </a:r>
                      <a:r>
                        <a:rPr lang="tr-TR" sz="3200" b="1" i="0" u="none" strike="noStrike" baseline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</a:rPr>
                        <a:t> İçin Seçilen Alanlar</a:t>
                      </a:r>
                      <a:endParaRPr lang="tr-TR" sz="3200" b="1" i="0" u="none" strike="noStrike" dirty="0">
                        <a:solidFill>
                          <a:srgbClr val="00B0F0"/>
                        </a:solidFill>
                        <a:effectLst/>
                        <a:latin typeface="+mn-lt"/>
                      </a:endParaRPr>
                    </a:p>
                  </a:txBody>
                  <a:tcPr marL="9526" marR="9526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08182">
                <a:tc>
                  <a:txBody>
                    <a:bodyPr/>
                    <a:lstStyle/>
                    <a:p>
                      <a:pPr algn="l" fontAlgn="b"/>
                      <a:r>
                        <a:rPr lang="tr-TR" sz="3200" b="0" i="0" u="none" strike="noStrike" dirty="0" smtClean="0">
                          <a:effectLst/>
                          <a:latin typeface="+mn-lt"/>
                        </a:rPr>
                        <a:t>Mimarlık</a:t>
                      </a:r>
                      <a:endParaRPr lang="tr-TR" sz="3200" b="0" i="0" u="none" strike="noStrike" dirty="0">
                        <a:effectLst/>
                        <a:latin typeface="+mn-lt"/>
                      </a:endParaRPr>
                    </a:p>
                  </a:txBody>
                  <a:tcPr marL="9526" marR="9526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</a:tr>
              <a:tr h="608182">
                <a:tc>
                  <a:txBody>
                    <a:bodyPr/>
                    <a:lstStyle/>
                    <a:p>
                      <a:pPr algn="l" fontAlgn="b"/>
                      <a:r>
                        <a:rPr lang="tr-TR" sz="3200" b="0" i="0" u="none" strike="noStrike" dirty="0" smtClean="0">
                          <a:effectLst/>
                          <a:latin typeface="+mn-lt"/>
                        </a:rPr>
                        <a:t>Uluslararası</a:t>
                      </a:r>
                      <a:r>
                        <a:rPr lang="tr-TR" sz="3200" b="0" i="0" u="none" strike="noStrike" baseline="0" dirty="0" smtClean="0">
                          <a:effectLst/>
                          <a:latin typeface="+mn-lt"/>
                        </a:rPr>
                        <a:t> Ticaret</a:t>
                      </a:r>
                      <a:endParaRPr lang="tr-TR" sz="3200" b="0" i="0" u="none" strike="noStrike" dirty="0">
                        <a:effectLst/>
                        <a:latin typeface="+mn-lt"/>
                      </a:endParaRPr>
                    </a:p>
                  </a:txBody>
                  <a:tcPr marL="9526" marR="9526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</a:tr>
              <a:tr h="608182">
                <a:tc>
                  <a:txBody>
                    <a:bodyPr/>
                    <a:lstStyle/>
                    <a:p>
                      <a:pPr algn="l" fontAlgn="b"/>
                      <a:r>
                        <a:rPr lang="tr-TR" sz="3200" b="0" i="0" u="none" strike="noStrike" dirty="0" smtClean="0">
                          <a:effectLst/>
                          <a:latin typeface="+mn-lt"/>
                        </a:rPr>
                        <a:t>İngilizce</a:t>
                      </a:r>
                      <a:r>
                        <a:rPr lang="tr-TR" sz="3200" b="0" i="0" u="none" strike="noStrike" baseline="0" dirty="0" smtClean="0">
                          <a:effectLst/>
                          <a:latin typeface="+mn-lt"/>
                        </a:rPr>
                        <a:t> Öğretimi</a:t>
                      </a:r>
                      <a:endParaRPr lang="tr-TR" sz="3200" b="0" i="0" u="none" strike="noStrike" dirty="0">
                        <a:effectLst/>
                        <a:latin typeface="+mn-lt"/>
                      </a:endParaRPr>
                    </a:p>
                  </a:txBody>
                  <a:tcPr marL="9526" marR="9526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</a:tr>
              <a:tr h="608182">
                <a:tc>
                  <a:txBody>
                    <a:bodyPr/>
                    <a:lstStyle/>
                    <a:p>
                      <a:pPr algn="l" fontAlgn="b"/>
                      <a:r>
                        <a:rPr lang="tr-TR" sz="3200" b="0" i="0" u="none" strike="noStrike" dirty="0" smtClean="0">
                          <a:effectLst/>
                          <a:latin typeface="+mn-lt"/>
                        </a:rPr>
                        <a:t>Ceza</a:t>
                      </a:r>
                      <a:r>
                        <a:rPr lang="tr-TR" sz="3200" b="0" i="0" u="none" strike="noStrike" baseline="0" dirty="0" smtClean="0">
                          <a:effectLst/>
                          <a:latin typeface="+mn-lt"/>
                        </a:rPr>
                        <a:t> Hukuku</a:t>
                      </a:r>
                      <a:endParaRPr lang="tr-TR" sz="3200" b="0" i="0" u="none" strike="noStrike" dirty="0">
                        <a:effectLst/>
                        <a:latin typeface="+mn-lt"/>
                      </a:endParaRPr>
                    </a:p>
                  </a:txBody>
                  <a:tcPr marL="9526" marR="9526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</a:tr>
              <a:tr h="608182">
                <a:tc>
                  <a:txBody>
                    <a:bodyPr/>
                    <a:lstStyle/>
                    <a:p>
                      <a:pPr algn="l" fontAlgn="b"/>
                      <a:r>
                        <a:rPr lang="tr-TR" sz="3200" b="0" i="0" u="none" strike="noStrike" dirty="0" smtClean="0">
                          <a:effectLst/>
                          <a:latin typeface="+mn-lt"/>
                        </a:rPr>
                        <a:t>Ekonometri</a:t>
                      </a:r>
                      <a:endParaRPr lang="tr-TR" sz="3200" b="0" i="0" u="none" strike="noStrike" dirty="0">
                        <a:effectLst/>
                        <a:latin typeface="+mn-lt"/>
                      </a:endParaRPr>
                    </a:p>
                  </a:txBody>
                  <a:tcPr marL="9526" marR="9526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</a:tr>
              <a:tr h="608182">
                <a:tc>
                  <a:txBody>
                    <a:bodyPr/>
                    <a:lstStyle/>
                    <a:p>
                      <a:pPr algn="l" fontAlgn="b"/>
                      <a:r>
                        <a:rPr lang="tr-TR" sz="3200" b="0" i="0" u="none" strike="noStrike" dirty="0" smtClean="0">
                          <a:effectLst/>
                          <a:latin typeface="+mn-lt"/>
                        </a:rPr>
                        <a:t>Tıbbi Biyoloji</a:t>
                      </a:r>
                      <a:endParaRPr lang="tr-TR" sz="3200" b="0" i="0" u="none" strike="noStrike" dirty="0">
                        <a:effectLst/>
                        <a:latin typeface="+mn-lt"/>
                      </a:endParaRPr>
                    </a:p>
                  </a:txBody>
                  <a:tcPr marL="9526" marR="9526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</a:tr>
              <a:tr h="608182">
                <a:tc>
                  <a:txBody>
                    <a:bodyPr/>
                    <a:lstStyle/>
                    <a:p>
                      <a:pPr algn="l" fontAlgn="b"/>
                      <a:r>
                        <a:rPr lang="tr-TR" sz="3200" b="0" i="0" u="none" strike="noStrike" dirty="0" smtClean="0">
                          <a:effectLst/>
                          <a:latin typeface="+mn-lt"/>
                        </a:rPr>
                        <a:t>İmalaat</a:t>
                      </a:r>
                      <a:r>
                        <a:rPr lang="tr-TR" sz="3200" b="0" i="0" u="none" strike="noStrike" baseline="0" dirty="0" smtClean="0">
                          <a:effectLst/>
                          <a:latin typeface="+mn-lt"/>
                        </a:rPr>
                        <a:t> Sistemleri Mühendisliği</a:t>
                      </a:r>
                      <a:endParaRPr lang="tr-TR" sz="3200" b="0" i="0" u="none" strike="noStrike" dirty="0">
                        <a:effectLst/>
                        <a:latin typeface="+mn-lt"/>
                      </a:endParaRPr>
                    </a:p>
                  </a:txBody>
                  <a:tcPr marL="9526" marR="9526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</a:tr>
              <a:tr h="608182">
                <a:tc>
                  <a:txBody>
                    <a:bodyPr/>
                    <a:lstStyle/>
                    <a:p>
                      <a:pPr algn="l" fontAlgn="b"/>
                      <a:r>
                        <a:rPr lang="tr-TR" sz="3200" b="0" i="0" u="none" strike="noStrike" dirty="0" smtClean="0">
                          <a:effectLst/>
                          <a:latin typeface="+mn-lt"/>
                        </a:rPr>
                        <a:t>Hibrid Sistemleri</a:t>
                      </a:r>
                      <a:r>
                        <a:rPr lang="tr-TR" sz="3200" b="0" i="0" u="none" strike="noStrike" baseline="0" dirty="0" smtClean="0">
                          <a:effectLst/>
                          <a:latin typeface="+mn-lt"/>
                        </a:rPr>
                        <a:t> Uzmanlığı</a:t>
                      </a:r>
                      <a:endParaRPr lang="tr-TR" sz="3200" b="0" i="0" u="none" strike="noStrike" dirty="0">
                        <a:effectLst/>
                        <a:latin typeface="+mn-lt"/>
                      </a:endParaRPr>
                    </a:p>
                  </a:txBody>
                  <a:tcPr marL="9526" marR="9526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95536" y="476672"/>
          <a:ext cx="8044103" cy="5873750"/>
        </p:xfrm>
        <a:graphic>
          <a:graphicData uri="http://schemas.openxmlformats.org/drawingml/2006/table">
            <a:tbl>
              <a:tblPr/>
              <a:tblGrid>
                <a:gridCol w="7992888"/>
                <a:gridCol w="51215"/>
              </a:tblGrid>
              <a:tr h="626360">
                <a:tc>
                  <a:txBody>
                    <a:bodyPr/>
                    <a:lstStyle/>
                    <a:p>
                      <a:pPr algn="l" fontAlgn="b"/>
                      <a:r>
                        <a:rPr lang="tr-TR" sz="3200" b="0" i="0" u="none" strike="noStrike" dirty="0" smtClean="0">
                          <a:effectLst/>
                          <a:latin typeface="+mn-lt"/>
                        </a:rPr>
                        <a:t>Fizik</a:t>
                      </a:r>
                      <a:endParaRPr lang="tr-TR" sz="32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26360">
                <a:tc>
                  <a:txBody>
                    <a:bodyPr/>
                    <a:lstStyle/>
                    <a:p>
                      <a:pPr algn="l" fontAlgn="b"/>
                      <a:r>
                        <a:rPr lang="tr-TR" sz="3200" b="0" i="0" u="none" strike="noStrike" smtClean="0">
                          <a:effectLst/>
                          <a:latin typeface="+mn-lt"/>
                        </a:rPr>
                        <a:t>Miras</a:t>
                      </a:r>
                      <a:r>
                        <a:rPr lang="tr-TR" sz="3200" b="0" i="0" u="none" strike="noStrike" baseline="0" smtClean="0">
                          <a:effectLst/>
                          <a:latin typeface="+mn-lt"/>
                        </a:rPr>
                        <a:t> Yönetimi</a:t>
                      </a:r>
                      <a:endParaRPr lang="tr-TR" sz="32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26360">
                <a:tc>
                  <a:txBody>
                    <a:bodyPr/>
                    <a:lstStyle/>
                    <a:p>
                      <a:pPr algn="l" fontAlgn="b"/>
                      <a:r>
                        <a:rPr lang="tr-TR" sz="3200" b="0" i="0" u="none" strike="noStrike" dirty="0" smtClean="0">
                          <a:effectLst/>
                          <a:latin typeface="+mn-lt"/>
                        </a:rPr>
                        <a:t>Uluslararası</a:t>
                      </a:r>
                      <a:r>
                        <a:rPr lang="tr-TR" sz="3200" b="0" i="0" u="none" strike="noStrike" baseline="0" dirty="0" smtClean="0">
                          <a:effectLst/>
                          <a:latin typeface="+mn-lt"/>
                        </a:rPr>
                        <a:t> ve Avrupa Hukuku</a:t>
                      </a:r>
                      <a:endParaRPr lang="tr-TR" sz="32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26360">
                <a:tc>
                  <a:txBody>
                    <a:bodyPr/>
                    <a:lstStyle/>
                    <a:p>
                      <a:pPr algn="l" fontAlgn="b"/>
                      <a:r>
                        <a:rPr lang="tr-TR" sz="3200" b="0" i="0" u="none" strike="noStrike" baseline="0" dirty="0" smtClean="0">
                          <a:effectLst/>
                          <a:latin typeface="+mn-lt"/>
                        </a:rPr>
                        <a:t>Uluslararası İnsan Hakları Hukuku (LLM)</a:t>
                      </a:r>
                      <a:endParaRPr lang="en-US" sz="32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26360">
                <a:tc>
                  <a:txBody>
                    <a:bodyPr/>
                    <a:lstStyle/>
                    <a:p>
                      <a:pPr algn="l" fontAlgn="b"/>
                      <a:r>
                        <a:rPr lang="tr-TR" sz="3200" b="0" i="0" u="none" strike="noStrike" dirty="0" smtClean="0">
                          <a:effectLst/>
                          <a:latin typeface="+mn-lt"/>
                        </a:rPr>
                        <a:t>Sürdürülebilirlik</a:t>
                      </a:r>
                      <a:r>
                        <a:rPr lang="tr-TR" sz="3200" b="0" i="0" u="none" strike="noStrike" baseline="0" dirty="0" smtClean="0">
                          <a:effectLst/>
                          <a:latin typeface="+mn-lt"/>
                        </a:rPr>
                        <a:t>  </a:t>
                      </a:r>
                      <a:r>
                        <a:rPr lang="tr-TR" sz="3200" b="0" i="0" u="none" strike="noStrike" dirty="0" smtClean="0">
                          <a:effectLst/>
                          <a:latin typeface="+mn-lt"/>
                        </a:rPr>
                        <a:t>(Çevre</a:t>
                      </a:r>
                      <a:r>
                        <a:rPr lang="tr-TR" sz="3200" b="0" i="0" u="none" strike="noStrike" baseline="0" dirty="0" smtClean="0">
                          <a:effectLst/>
                          <a:latin typeface="+mn-lt"/>
                        </a:rPr>
                        <a:t> ve Gelişim</a:t>
                      </a:r>
                      <a:r>
                        <a:rPr lang="tr-TR" sz="3200" b="0" i="0" u="none" strike="noStrike" dirty="0" smtClean="0">
                          <a:effectLst/>
                          <a:latin typeface="+mn-lt"/>
                        </a:rPr>
                        <a:t>)</a:t>
                      </a:r>
                      <a:endParaRPr lang="tr-TR" sz="32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26360">
                <a:tc>
                  <a:txBody>
                    <a:bodyPr/>
                    <a:lstStyle/>
                    <a:p>
                      <a:pPr algn="l" fontAlgn="b"/>
                      <a:r>
                        <a:rPr lang="tr-TR" sz="3200" b="0" i="0" u="none" strike="noStrike" dirty="0" smtClean="0">
                          <a:effectLst/>
                          <a:latin typeface="+mn-lt"/>
                        </a:rPr>
                        <a:t>Ekonomi</a:t>
                      </a:r>
                      <a:endParaRPr lang="tr-TR" sz="32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62870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b="0" i="0" u="none" strike="noStrike" dirty="0" smtClean="0">
                          <a:effectLst/>
                          <a:latin typeface="+mn-lt"/>
                        </a:rPr>
                        <a:t>B</a:t>
                      </a:r>
                      <a:r>
                        <a:rPr lang="tr-TR" sz="3200" b="0" i="0" u="none" strike="noStrike" dirty="0" smtClean="0">
                          <a:effectLst/>
                          <a:latin typeface="+mn-lt"/>
                        </a:rPr>
                        <a:t>ina</a:t>
                      </a:r>
                      <a:r>
                        <a:rPr lang="tr-TR" sz="3200" b="0" i="0" u="none" strike="noStrike" baseline="0" dirty="0" smtClean="0">
                          <a:effectLst/>
                          <a:latin typeface="+mn-lt"/>
                        </a:rPr>
                        <a:t> Enerji ve Çevresel Performans Modelleme</a:t>
                      </a:r>
                      <a:endParaRPr lang="en-US" sz="32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26360">
                <a:tc>
                  <a:txBody>
                    <a:bodyPr/>
                    <a:lstStyle/>
                    <a:p>
                      <a:pPr algn="l" fontAlgn="b"/>
                      <a:r>
                        <a:rPr lang="tr-TR" sz="3200" b="0" i="0" u="none" strike="noStrike" dirty="0" smtClean="0">
                          <a:effectLst/>
                          <a:latin typeface="+mn-lt"/>
                        </a:rPr>
                        <a:t>Çevre</a:t>
                      </a:r>
                      <a:r>
                        <a:rPr lang="tr-TR" sz="3200" b="0" i="0" u="none" strike="noStrike" baseline="0" dirty="0" smtClean="0">
                          <a:effectLst/>
                          <a:latin typeface="+mn-lt"/>
                        </a:rPr>
                        <a:t> Teknolojisi</a:t>
                      </a:r>
                      <a:endParaRPr lang="tr-TR" sz="32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26360">
                <a:tc>
                  <a:txBody>
                    <a:bodyPr/>
                    <a:lstStyle/>
                    <a:p>
                      <a:pPr algn="l" fontAlgn="b"/>
                      <a:r>
                        <a:rPr lang="tr-TR" sz="3200" b="0" i="0" u="none" strike="noStrike" dirty="0" smtClean="0">
                          <a:effectLst/>
                          <a:latin typeface="+mn-lt"/>
                        </a:rPr>
                        <a:t>Genel</a:t>
                      </a:r>
                      <a:r>
                        <a:rPr lang="tr-TR" sz="3200" b="0" i="0" u="none" strike="noStrike" baseline="0" dirty="0" smtClean="0">
                          <a:effectLst/>
                          <a:latin typeface="+mn-lt"/>
                        </a:rPr>
                        <a:t> Yönetim</a:t>
                      </a:r>
                      <a:endParaRPr lang="tr-TR" sz="32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79388" y="260350"/>
          <a:ext cx="8569201" cy="6408740"/>
        </p:xfrm>
        <a:graphic>
          <a:graphicData uri="http://schemas.openxmlformats.org/drawingml/2006/table">
            <a:tbl>
              <a:tblPr/>
              <a:tblGrid>
                <a:gridCol w="6820121"/>
                <a:gridCol w="1749080"/>
              </a:tblGrid>
              <a:tr h="640874">
                <a:tc>
                  <a:txBody>
                    <a:bodyPr/>
                    <a:lstStyle/>
                    <a:p>
                      <a:pPr algn="l" fontAlgn="b"/>
                      <a:r>
                        <a:rPr lang="tr-TR" sz="3200" b="0" i="0" u="none" strike="noStrike" dirty="0" smtClean="0">
                          <a:effectLst/>
                          <a:latin typeface="+mn-lt"/>
                        </a:rPr>
                        <a:t>Ummünoloji</a:t>
                      </a:r>
                      <a:endParaRPr lang="tr-TR" sz="3200" b="0" i="0" u="none" strike="noStrike" dirty="0">
                        <a:effectLst/>
                        <a:latin typeface="+mn-lt"/>
                      </a:endParaRP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</a:tr>
              <a:tr h="640874">
                <a:tc>
                  <a:txBody>
                    <a:bodyPr/>
                    <a:lstStyle/>
                    <a:p>
                      <a:pPr algn="l" fontAlgn="b"/>
                      <a:r>
                        <a:rPr lang="tr-TR" sz="3200" b="0" i="0" u="none" strike="noStrike" dirty="0" smtClean="0">
                          <a:effectLst/>
                          <a:latin typeface="+mn-lt"/>
                        </a:rPr>
                        <a:t>Çağdaş</a:t>
                      </a:r>
                      <a:r>
                        <a:rPr lang="tr-TR" sz="3200" b="0" i="0" u="none" strike="noStrike" baseline="0" dirty="0" smtClean="0">
                          <a:effectLst/>
                          <a:latin typeface="+mn-lt"/>
                        </a:rPr>
                        <a:t> Avrupa Çalışmaları</a:t>
                      </a:r>
                      <a:endParaRPr lang="tr-TR" sz="3200" b="0" i="0" u="none" strike="noStrike" dirty="0">
                        <a:effectLst/>
                        <a:latin typeface="+mn-lt"/>
                      </a:endParaRP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</a:tr>
              <a:tr h="640874">
                <a:tc>
                  <a:txBody>
                    <a:bodyPr/>
                    <a:lstStyle/>
                    <a:p>
                      <a:pPr algn="l" fontAlgn="b"/>
                      <a:r>
                        <a:rPr lang="tr-TR" sz="3200" b="0" i="0" u="none" strike="noStrike" dirty="0" smtClean="0">
                          <a:effectLst/>
                          <a:latin typeface="+mn-lt"/>
                        </a:rPr>
                        <a:t>Avrupa</a:t>
                      </a:r>
                      <a:r>
                        <a:rPr lang="tr-TR" sz="3200" b="0" i="0" u="none" strike="noStrike" baseline="0" dirty="0" smtClean="0">
                          <a:effectLst/>
                          <a:latin typeface="+mn-lt"/>
                        </a:rPr>
                        <a:t> Entegrasyonu</a:t>
                      </a:r>
                      <a:endParaRPr lang="tr-TR" sz="3200" b="0" i="0" u="none" strike="noStrike" dirty="0">
                        <a:effectLst/>
                        <a:latin typeface="+mn-lt"/>
                      </a:endParaRP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</a:tr>
              <a:tr h="640874">
                <a:tc>
                  <a:txBody>
                    <a:bodyPr/>
                    <a:lstStyle/>
                    <a:p>
                      <a:pPr algn="l" fontAlgn="b"/>
                      <a:r>
                        <a:rPr lang="tr-TR" sz="3200" b="0" i="0" u="none" strike="noStrike" dirty="0" smtClean="0">
                          <a:effectLst/>
                          <a:latin typeface="+mn-lt"/>
                        </a:rPr>
                        <a:t>Görsel</a:t>
                      </a:r>
                      <a:r>
                        <a:rPr lang="tr-TR" sz="3200" b="0" i="0" u="none" strike="noStrike" baseline="0" dirty="0" smtClean="0">
                          <a:effectLst/>
                          <a:latin typeface="+mn-lt"/>
                        </a:rPr>
                        <a:t> Antropoloji</a:t>
                      </a:r>
                      <a:endParaRPr lang="tr-TR" sz="3200" b="0" i="0" u="none" strike="noStrike" dirty="0">
                        <a:effectLst/>
                        <a:latin typeface="+mn-lt"/>
                      </a:endParaRP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</a:tr>
              <a:tr h="640874">
                <a:tc>
                  <a:txBody>
                    <a:bodyPr/>
                    <a:lstStyle/>
                    <a:p>
                      <a:pPr algn="l" fontAlgn="b"/>
                      <a:r>
                        <a:rPr lang="tr-TR" sz="3200" b="0" i="0" u="none" strike="noStrike" dirty="0" smtClean="0">
                          <a:effectLst/>
                          <a:latin typeface="+mn-lt"/>
                        </a:rPr>
                        <a:t>Medya</a:t>
                      </a:r>
                      <a:r>
                        <a:rPr lang="tr-TR" sz="3200" b="0" i="0" u="none" strike="noStrike" baseline="0" dirty="0" smtClean="0">
                          <a:effectLst/>
                          <a:latin typeface="+mn-lt"/>
                        </a:rPr>
                        <a:t> ve İletişim Çalışmaları</a:t>
                      </a:r>
                      <a:endParaRPr lang="tr-TR" sz="3200" b="0" i="0" u="none" strike="noStrike" dirty="0">
                        <a:effectLst/>
                        <a:latin typeface="+mn-lt"/>
                      </a:endParaRP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</a:tr>
              <a:tr h="640874">
                <a:tc>
                  <a:txBody>
                    <a:bodyPr/>
                    <a:lstStyle/>
                    <a:p>
                      <a:pPr algn="l" fontAlgn="b"/>
                      <a:r>
                        <a:rPr lang="tr-TR" sz="3200" b="0" i="0" u="none" strike="noStrike" dirty="0" smtClean="0">
                          <a:effectLst/>
                          <a:latin typeface="+mn-lt"/>
                        </a:rPr>
                        <a:t>Uygulamalı</a:t>
                      </a:r>
                      <a:r>
                        <a:rPr lang="tr-TR" sz="3200" b="0" i="0" u="none" strike="noStrike" baseline="0" dirty="0" smtClean="0">
                          <a:effectLst/>
                          <a:latin typeface="+mn-lt"/>
                        </a:rPr>
                        <a:t> Çocuk Psikolojisi</a:t>
                      </a:r>
                      <a:endParaRPr lang="tr-TR" sz="3200" b="0" i="0" u="none" strike="noStrike" dirty="0">
                        <a:effectLst/>
                        <a:latin typeface="+mn-lt"/>
                      </a:endParaRP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</a:tr>
              <a:tr h="640874">
                <a:tc>
                  <a:txBody>
                    <a:bodyPr/>
                    <a:lstStyle/>
                    <a:p>
                      <a:pPr algn="l" fontAlgn="b"/>
                      <a:r>
                        <a:rPr lang="tr-TR" sz="3200" b="0" i="0" u="none" strike="noStrike" dirty="0" smtClean="0">
                          <a:effectLst/>
                          <a:latin typeface="+mn-lt"/>
                        </a:rPr>
                        <a:t>Moleküler</a:t>
                      </a:r>
                      <a:r>
                        <a:rPr lang="tr-TR" sz="3200" b="0" i="0" u="none" strike="noStrike" baseline="0" dirty="0" smtClean="0">
                          <a:effectLst/>
                          <a:latin typeface="+mn-lt"/>
                        </a:rPr>
                        <a:t> Genetik</a:t>
                      </a:r>
                      <a:endParaRPr lang="tr-TR" sz="3200" b="0" i="0" u="none" strike="noStrike" dirty="0">
                        <a:effectLst/>
                        <a:latin typeface="+mn-lt"/>
                      </a:endParaRP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</a:tr>
              <a:tr h="640874">
                <a:tc>
                  <a:txBody>
                    <a:bodyPr/>
                    <a:lstStyle/>
                    <a:p>
                      <a:pPr algn="l" fontAlgn="b"/>
                      <a:r>
                        <a:rPr lang="tr-TR" sz="3200" b="0" i="0" u="none" strike="noStrike" baseline="0" dirty="0" smtClean="0">
                          <a:effectLst/>
                          <a:latin typeface="+mn-lt"/>
                        </a:rPr>
                        <a:t>Kalkınma Çalışmaları ve Eğitim</a:t>
                      </a:r>
                      <a:endParaRPr lang="tr-TR" sz="3200" b="0" i="0" u="none" strike="noStrike" dirty="0">
                        <a:effectLst/>
                        <a:latin typeface="+mn-lt"/>
                      </a:endParaRP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</a:tr>
              <a:tr h="640874">
                <a:tc>
                  <a:txBody>
                    <a:bodyPr/>
                    <a:lstStyle/>
                    <a:p>
                      <a:pPr algn="l" fontAlgn="b"/>
                      <a:r>
                        <a:rPr lang="tr-TR" sz="3200" b="0" i="0" u="none" strike="noStrike" dirty="0" smtClean="0">
                          <a:effectLst/>
                          <a:latin typeface="+mn-lt"/>
                        </a:rPr>
                        <a:t>Mali</a:t>
                      </a:r>
                      <a:r>
                        <a:rPr lang="tr-TR" sz="3200" b="0" i="0" u="none" strike="noStrike" baseline="0" dirty="0" smtClean="0">
                          <a:effectLst/>
                          <a:latin typeface="+mn-lt"/>
                        </a:rPr>
                        <a:t> ve Mimari Mühendislik</a:t>
                      </a:r>
                      <a:endParaRPr lang="tr-TR" sz="3200" b="0" i="0" u="none" strike="noStrike" dirty="0">
                        <a:effectLst/>
                        <a:latin typeface="+mn-lt"/>
                      </a:endParaRP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</a:tr>
              <a:tr h="640874">
                <a:tc>
                  <a:txBody>
                    <a:bodyPr/>
                    <a:lstStyle/>
                    <a:p>
                      <a:pPr algn="l" fontAlgn="b"/>
                      <a:r>
                        <a:rPr lang="tr-TR" sz="3200" b="0" i="0" u="none" strike="noStrike" dirty="0" smtClean="0">
                          <a:effectLst/>
                          <a:latin typeface="+mn-lt"/>
                        </a:rPr>
                        <a:t>Sağlık</a:t>
                      </a:r>
                      <a:r>
                        <a:rPr lang="tr-TR" sz="3200" b="0" i="0" u="none" strike="noStrike" baseline="0" dirty="0" smtClean="0">
                          <a:effectLst/>
                          <a:latin typeface="+mn-lt"/>
                        </a:rPr>
                        <a:t> Politikası ve Yönetimi</a:t>
                      </a:r>
                      <a:endParaRPr lang="tr-TR" sz="3200" b="0" i="0" u="none" strike="noStrike" dirty="0">
                        <a:effectLst/>
                        <a:latin typeface="+mn-lt"/>
                      </a:endParaRP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950" y="260350"/>
            <a:ext cx="8578850" cy="6481763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tr-TR" sz="2800" u="sng" dirty="0" smtClean="0">
              <a:solidFill>
                <a:srgbClr val="FFFF00"/>
              </a:solidFill>
            </a:endParaRP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tr-TR" sz="2800" u="sng" dirty="0" smtClean="0">
              <a:solidFill>
                <a:srgbClr val="FFFF00"/>
              </a:solidFill>
            </a:endParaRP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tr-TR" sz="2800" u="sng" dirty="0" smtClean="0">
                <a:solidFill>
                  <a:srgbClr val="FFFF00"/>
                </a:solidFill>
              </a:rPr>
              <a:t>Hedef: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tr-TR" sz="28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Kıbrıs Türk Toplumunu Avrupa Birliğine yakınlaştırma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tr-TR" sz="2800" dirty="0" smtClean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tr-TR" sz="2800" u="sng" dirty="0" smtClean="0">
                <a:solidFill>
                  <a:srgbClr val="FFFF00"/>
                </a:solidFill>
              </a:rPr>
              <a:t>Amaçlar: </a:t>
            </a:r>
          </a:p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tr-TR" sz="28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Kıbrıslı Türk öğrenciler, mezunlar, öğretmenler ve profesyonellerin: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tr-TR" sz="28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Belirli bir alanda bilgi ve becerilerini artırarak onlara ek eğitim fırsatları sunmak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tr-TR" sz="28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Avrupa Birliğinde eğitim alma ve çalışma deneyimlerini geliştirerek onları Avrupa Birliğine yakınlaştırmak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tr-TR" sz="2000" dirty="0" smtClean="0">
              <a:latin typeface="Arial Unicode MS" pitchFamily="34" charset="-128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tr-TR" sz="2000" dirty="0" smtClean="0">
              <a:latin typeface="Arial Unicode MS" pitchFamily="34" charset="-128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tr-TR" sz="2000" dirty="0" smtClean="0">
                <a:latin typeface="Arial Unicode MS" pitchFamily="34" charset="-128"/>
              </a:rPr>
              <a:t>  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tr-TR" dirty="0" smtClean="0">
                <a:latin typeface="Arial Unicode MS" pitchFamily="34" charset="-128"/>
              </a:rPr>
              <a:t/>
            </a:r>
            <a:br>
              <a:rPr lang="tr-TR" dirty="0" smtClean="0">
                <a:latin typeface="Arial Unicode MS" pitchFamily="34" charset="-128"/>
              </a:rPr>
            </a:br>
            <a:endParaRPr lang="en-US" dirty="0" smtClean="0">
              <a:latin typeface="Arial Unicode MS" pitchFamily="34" charset="-128"/>
            </a:endParaRPr>
          </a:p>
          <a:p>
            <a:pPr>
              <a:defRPr/>
            </a:pPr>
            <a:endParaRPr lang="tr-TR" dirty="0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23528" y="260648"/>
          <a:ext cx="8424863" cy="6315077"/>
        </p:xfrm>
        <a:graphic>
          <a:graphicData uri="http://schemas.openxmlformats.org/drawingml/2006/table">
            <a:tbl>
              <a:tblPr/>
              <a:tblGrid>
                <a:gridCol w="8352928"/>
                <a:gridCol w="71935"/>
              </a:tblGrid>
              <a:tr h="619329">
                <a:tc>
                  <a:txBody>
                    <a:bodyPr/>
                    <a:lstStyle/>
                    <a:p>
                      <a:pPr algn="l" fontAlgn="b"/>
                      <a:r>
                        <a:rPr lang="tr-TR" sz="3200" b="0" i="0" u="none" strike="noStrike" dirty="0" smtClean="0">
                          <a:effectLst/>
                          <a:latin typeface="+mn-lt"/>
                        </a:rPr>
                        <a:t>Irkçılık</a:t>
                      </a:r>
                      <a:r>
                        <a:rPr lang="tr-TR" sz="3200" b="0" i="0" u="none" strike="noStrike" baseline="0" dirty="0" smtClean="0">
                          <a:effectLst/>
                          <a:latin typeface="+mn-lt"/>
                        </a:rPr>
                        <a:t> ve Etnik Çalışmalar</a:t>
                      </a:r>
                      <a:endParaRPr lang="tr-TR" sz="32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19329">
                <a:tc>
                  <a:txBody>
                    <a:bodyPr/>
                    <a:lstStyle/>
                    <a:p>
                      <a:pPr algn="l" fontAlgn="b"/>
                      <a:r>
                        <a:rPr lang="tr-TR" sz="3200" b="0" i="0" u="none" strike="noStrike" dirty="0" smtClean="0">
                          <a:effectLst/>
                          <a:latin typeface="+mn-lt"/>
                        </a:rPr>
                        <a:t>Sürdürülebilir</a:t>
                      </a:r>
                      <a:r>
                        <a:rPr lang="tr-TR" sz="3200" b="0" i="0" u="none" strike="noStrike" baseline="0" dirty="0" smtClean="0">
                          <a:effectLst/>
                          <a:latin typeface="+mn-lt"/>
                        </a:rPr>
                        <a:t> Ürün Tasarımı</a:t>
                      </a:r>
                      <a:endParaRPr lang="tr-TR" sz="32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19329">
                <a:tc>
                  <a:txBody>
                    <a:bodyPr/>
                    <a:lstStyle/>
                    <a:p>
                      <a:pPr algn="l" fontAlgn="b"/>
                      <a:r>
                        <a:rPr lang="tr-TR" sz="3200" b="0" i="0" u="none" strike="noStrike" dirty="0" smtClean="0">
                          <a:effectLst/>
                          <a:latin typeface="+mn-lt"/>
                        </a:rPr>
                        <a:t>Felsefe</a:t>
                      </a:r>
                      <a:endParaRPr lang="tr-TR" sz="32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19329">
                <a:tc>
                  <a:txBody>
                    <a:bodyPr/>
                    <a:lstStyle/>
                    <a:p>
                      <a:pPr algn="l" fontAlgn="b"/>
                      <a:r>
                        <a:rPr lang="tr-TR" sz="3200" b="0" i="0" u="none" strike="noStrike" dirty="0" smtClean="0">
                          <a:effectLst/>
                          <a:latin typeface="+mn-lt"/>
                        </a:rPr>
                        <a:t>Uluslararası</a:t>
                      </a:r>
                      <a:r>
                        <a:rPr lang="tr-TR" sz="3200" b="0" i="0" u="none" strike="noStrike" baseline="0" dirty="0" smtClean="0">
                          <a:effectLst/>
                          <a:latin typeface="+mn-lt"/>
                        </a:rPr>
                        <a:t> Ticaret Yönetimi</a:t>
                      </a:r>
                      <a:endParaRPr lang="tr-TR" sz="32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19329">
                <a:tc>
                  <a:txBody>
                    <a:bodyPr/>
                    <a:lstStyle/>
                    <a:p>
                      <a:pPr algn="l" fontAlgn="b"/>
                      <a:r>
                        <a:rPr lang="tr-TR" sz="3200" b="0" i="0" u="none" strike="noStrike" dirty="0" smtClean="0">
                          <a:effectLst/>
                          <a:latin typeface="+mn-lt"/>
                        </a:rPr>
                        <a:t>Uluslararası</a:t>
                      </a:r>
                      <a:r>
                        <a:rPr lang="tr-TR" sz="3200" b="0" i="0" u="none" strike="noStrike" baseline="0" dirty="0" smtClean="0">
                          <a:effectLst/>
                          <a:latin typeface="+mn-lt"/>
                        </a:rPr>
                        <a:t> İlişkiler</a:t>
                      </a:r>
                      <a:endParaRPr lang="tr-TR" sz="32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19329">
                <a:tc>
                  <a:txBody>
                    <a:bodyPr/>
                    <a:lstStyle/>
                    <a:p>
                      <a:pPr algn="l" fontAlgn="b"/>
                      <a:r>
                        <a:rPr lang="tr-TR" sz="3200" b="0" i="0" u="none" strike="noStrike" dirty="0" smtClean="0">
                          <a:effectLst/>
                          <a:latin typeface="+mn-lt"/>
                        </a:rPr>
                        <a:t>Gıda</a:t>
                      </a:r>
                      <a:r>
                        <a:rPr lang="tr-TR" sz="3200" b="0" i="0" u="none" strike="noStrike" baseline="0" dirty="0" smtClean="0">
                          <a:effectLst/>
                          <a:latin typeface="+mn-lt"/>
                        </a:rPr>
                        <a:t> Güvenliği ve Kalite Yönetimi</a:t>
                      </a:r>
                      <a:endParaRPr lang="en-US" sz="32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19329">
                <a:tc>
                  <a:txBody>
                    <a:bodyPr/>
                    <a:lstStyle/>
                    <a:p>
                      <a:pPr algn="l" fontAlgn="b"/>
                      <a:r>
                        <a:rPr lang="tr-TR" sz="3200" b="0" i="0" u="none" strike="noStrike" dirty="0" smtClean="0">
                          <a:effectLst/>
                          <a:latin typeface="+mn-lt"/>
                        </a:rPr>
                        <a:t>Kadın</a:t>
                      </a:r>
                      <a:r>
                        <a:rPr lang="tr-TR" sz="3200" b="0" i="0" u="none" strike="noStrike" baseline="0" dirty="0" smtClean="0">
                          <a:effectLst/>
                          <a:latin typeface="+mn-lt"/>
                        </a:rPr>
                        <a:t> ve Çocuk İstismarı</a:t>
                      </a:r>
                      <a:endParaRPr lang="tr-TR" sz="32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19329">
                <a:tc>
                  <a:txBody>
                    <a:bodyPr/>
                    <a:lstStyle/>
                    <a:p>
                      <a:pPr algn="l" fontAlgn="b"/>
                      <a:r>
                        <a:rPr lang="tr-TR" sz="3200" b="0" i="0" u="none" strike="noStrike" dirty="0" smtClean="0">
                          <a:effectLst/>
                          <a:latin typeface="+mn-lt"/>
                        </a:rPr>
                        <a:t>Adli Psikoloji</a:t>
                      </a:r>
                      <a:endParaRPr lang="en-US" sz="32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19329">
                <a:tc>
                  <a:txBody>
                    <a:bodyPr/>
                    <a:lstStyle/>
                    <a:p>
                      <a:pPr algn="l" fontAlgn="b"/>
                      <a:r>
                        <a:rPr lang="tr-TR" sz="3200" b="0" i="0" u="none" strike="noStrike" dirty="0" smtClean="0">
                          <a:effectLst/>
                          <a:latin typeface="+mn-lt"/>
                        </a:rPr>
                        <a:t>Nöropsikoloji</a:t>
                      </a:r>
                      <a:endParaRPr lang="tr-TR" sz="32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41116">
                <a:tc gridSpan="2">
                  <a:txBody>
                    <a:bodyPr/>
                    <a:lstStyle/>
                    <a:p>
                      <a:pPr algn="l" fontAlgn="b"/>
                      <a:r>
                        <a:rPr lang="tr-TR" sz="3200" b="0" i="0" u="none" strike="noStrike" dirty="0" smtClean="0">
                          <a:effectLst/>
                          <a:latin typeface="+mn-lt"/>
                        </a:rPr>
                        <a:t>Tıp</a:t>
                      </a:r>
                      <a:endParaRPr lang="tr-TR" sz="32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95288" y="333375"/>
          <a:ext cx="8280400" cy="6119810"/>
        </p:xfrm>
        <a:graphic>
          <a:graphicData uri="http://schemas.openxmlformats.org/drawingml/2006/table">
            <a:tbl>
              <a:tblPr/>
              <a:tblGrid>
                <a:gridCol w="8209160"/>
                <a:gridCol w="71240"/>
              </a:tblGrid>
              <a:tr h="611981">
                <a:tc>
                  <a:txBody>
                    <a:bodyPr/>
                    <a:lstStyle/>
                    <a:p>
                      <a:pPr algn="l" fontAlgn="b"/>
                      <a:r>
                        <a:rPr lang="tr-TR" sz="3200" b="0" i="0" u="none" strike="noStrike" dirty="0" smtClean="0">
                          <a:effectLst/>
                          <a:latin typeface="+mn-lt"/>
                        </a:rPr>
                        <a:t>Telekomünikasyon</a:t>
                      </a:r>
                      <a:endParaRPr lang="tr-TR" sz="3200" b="0" i="0" u="none" strike="noStrike" dirty="0">
                        <a:effectLst/>
                        <a:latin typeface="+mn-lt"/>
                      </a:endParaRPr>
                    </a:p>
                  </a:txBody>
                  <a:tcPr marL="9524" marR="9524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9524" marR="9524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11981">
                <a:tc>
                  <a:txBody>
                    <a:bodyPr/>
                    <a:lstStyle/>
                    <a:p>
                      <a:pPr algn="l" fontAlgn="b"/>
                      <a:r>
                        <a:rPr lang="tr-TR" sz="3200" b="0" i="0" u="none" strike="noStrike" dirty="0" smtClean="0">
                          <a:effectLst/>
                          <a:latin typeface="+mn-lt"/>
                        </a:rPr>
                        <a:t>Pazarlama</a:t>
                      </a:r>
                      <a:endParaRPr lang="tr-TR" sz="3200" b="0" i="0" u="none" strike="noStrike" dirty="0">
                        <a:effectLst/>
                        <a:latin typeface="+mn-lt"/>
                      </a:endParaRPr>
                    </a:p>
                  </a:txBody>
                  <a:tcPr marL="9524" marR="9524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9524" marR="9524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11981">
                <a:tc>
                  <a:txBody>
                    <a:bodyPr/>
                    <a:lstStyle/>
                    <a:p>
                      <a:pPr algn="l" fontAlgn="b"/>
                      <a:r>
                        <a:rPr lang="tr-TR" sz="3200" b="0" i="0" u="none" strike="noStrike" dirty="0" smtClean="0">
                          <a:effectLst/>
                          <a:latin typeface="+mn-lt"/>
                        </a:rPr>
                        <a:t>Araştırma</a:t>
                      </a:r>
                      <a:r>
                        <a:rPr lang="tr-TR" sz="3200" b="0" i="0" u="none" strike="noStrike" baseline="0" dirty="0" smtClean="0">
                          <a:effectLst/>
                          <a:latin typeface="+mn-lt"/>
                        </a:rPr>
                        <a:t> Yönetimi</a:t>
                      </a:r>
                      <a:endParaRPr lang="tr-TR" sz="3200" b="0" i="0" u="none" strike="noStrike" dirty="0">
                        <a:effectLst/>
                        <a:latin typeface="+mn-lt"/>
                      </a:endParaRPr>
                    </a:p>
                  </a:txBody>
                  <a:tcPr marL="9524" marR="9524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11981">
                <a:tc>
                  <a:txBody>
                    <a:bodyPr/>
                    <a:lstStyle/>
                    <a:p>
                      <a:pPr algn="l" fontAlgn="b"/>
                      <a:r>
                        <a:rPr lang="tr-TR" sz="3200" b="0" i="0" u="none" strike="noStrike" dirty="0" smtClean="0">
                          <a:effectLst/>
                          <a:latin typeface="+mn-lt"/>
                        </a:rPr>
                        <a:t>Biokimya</a:t>
                      </a:r>
                      <a:endParaRPr lang="tr-TR" sz="3200" b="0" i="0" u="none" strike="noStrike" dirty="0">
                        <a:effectLst/>
                        <a:latin typeface="+mn-lt"/>
                      </a:endParaRPr>
                    </a:p>
                  </a:txBody>
                  <a:tcPr marL="9524" marR="9524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9524" marR="9524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11981">
                <a:tc>
                  <a:txBody>
                    <a:bodyPr/>
                    <a:lstStyle/>
                    <a:p>
                      <a:pPr algn="l" fontAlgn="b"/>
                      <a:r>
                        <a:rPr lang="tr-TR" sz="3200" b="0" i="0" u="none" strike="noStrike" dirty="0">
                          <a:effectLst/>
                          <a:latin typeface="+mn-lt"/>
                        </a:rPr>
                        <a:t>Film </a:t>
                      </a:r>
                      <a:r>
                        <a:rPr lang="tr-TR" sz="3200" b="0" i="0" u="none" strike="noStrike" dirty="0" smtClean="0">
                          <a:effectLst/>
                          <a:latin typeface="+mn-lt"/>
                        </a:rPr>
                        <a:t>ve</a:t>
                      </a:r>
                      <a:r>
                        <a:rPr lang="tr-TR" sz="3200" b="0" i="0" u="none" strike="noStrike" baseline="0" dirty="0" smtClean="0">
                          <a:effectLst/>
                          <a:latin typeface="+mn-lt"/>
                        </a:rPr>
                        <a:t> Kültürel Çalışmalar</a:t>
                      </a:r>
                      <a:endParaRPr lang="tr-TR" sz="3200" b="0" i="0" u="none" strike="noStrike" dirty="0">
                        <a:effectLst/>
                        <a:latin typeface="+mn-lt"/>
                      </a:endParaRPr>
                    </a:p>
                  </a:txBody>
                  <a:tcPr marL="9524" marR="9524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9524" marR="9524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11981">
                <a:tc>
                  <a:txBody>
                    <a:bodyPr/>
                    <a:lstStyle/>
                    <a:p>
                      <a:pPr algn="l" fontAlgn="b"/>
                      <a:r>
                        <a:rPr lang="tr-TR" sz="3200" b="0" i="0" u="none" strike="noStrike" dirty="0" smtClean="0">
                          <a:effectLst/>
                          <a:latin typeface="+mn-lt"/>
                        </a:rPr>
                        <a:t>İç</a:t>
                      </a:r>
                      <a:r>
                        <a:rPr lang="tr-TR" sz="3200" b="0" i="0" u="none" strike="noStrike" baseline="0" dirty="0" smtClean="0">
                          <a:effectLst/>
                          <a:latin typeface="+mn-lt"/>
                        </a:rPr>
                        <a:t> Mimari</a:t>
                      </a:r>
                      <a:endParaRPr lang="tr-TR" sz="3200" b="0" i="0" u="none" strike="noStrike" dirty="0">
                        <a:effectLst/>
                        <a:latin typeface="+mn-lt"/>
                      </a:endParaRPr>
                    </a:p>
                  </a:txBody>
                  <a:tcPr marL="9524" marR="9524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9524" marR="9524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11981">
                <a:tc>
                  <a:txBody>
                    <a:bodyPr/>
                    <a:lstStyle/>
                    <a:p>
                      <a:pPr algn="l" fontAlgn="b"/>
                      <a:r>
                        <a:rPr lang="tr-TR" sz="3200" b="0" i="0" u="none" strike="noStrike" dirty="0" smtClean="0">
                          <a:effectLst/>
                          <a:latin typeface="+mn-lt"/>
                        </a:rPr>
                        <a:t>Arkeoloji</a:t>
                      </a:r>
                      <a:endParaRPr lang="tr-TR" sz="3200" b="0" i="0" u="none" strike="noStrike" dirty="0">
                        <a:effectLst/>
                        <a:latin typeface="+mn-lt"/>
                      </a:endParaRPr>
                    </a:p>
                  </a:txBody>
                  <a:tcPr marL="9524" marR="9524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9524" marR="9524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11981">
                <a:tc>
                  <a:txBody>
                    <a:bodyPr/>
                    <a:lstStyle/>
                    <a:p>
                      <a:pPr algn="l" fontAlgn="b"/>
                      <a:r>
                        <a:rPr lang="tr-TR" sz="3200" b="0" i="0" u="none" strike="noStrike" dirty="0" smtClean="0">
                          <a:effectLst/>
                          <a:latin typeface="+mn-lt"/>
                        </a:rPr>
                        <a:t>Psikoloji</a:t>
                      </a:r>
                      <a:endParaRPr lang="tr-TR" sz="3200" b="0" i="0" u="none" strike="noStrike" dirty="0">
                        <a:effectLst/>
                        <a:latin typeface="+mn-lt"/>
                      </a:endParaRPr>
                    </a:p>
                  </a:txBody>
                  <a:tcPr marL="9524" marR="9524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9524" marR="9524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11981">
                <a:tc>
                  <a:txBody>
                    <a:bodyPr/>
                    <a:lstStyle/>
                    <a:p>
                      <a:pPr algn="l" fontAlgn="b"/>
                      <a:r>
                        <a:rPr lang="tr-TR" sz="3200" b="0" i="0" u="none" strike="noStrike" dirty="0" smtClean="0">
                          <a:effectLst/>
                          <a:latin typeface="+mn-lt"/>
                        </a:rPr>
                        <a:t>Bilgisayar</a:t>
                      </a:r>
                      <a:r>
                        <a:rPr lang="tr-TR" sz="3200" b="0" i="0" u="none" strike="noStrike" baseline="0" dirty="0" smtClean="0">
                          <a:effectLst/>
                          <a:latin typeface="+mn-lt"/>
                        </a:rPr>
                        <a:t> Mühendisliği</a:t>
                      </a:r>
                      <a:endParaRPr lang="tr-TR" sz="3200" b="0" i="0" u="none" strike="noStrike" dirty="0">
                        <a:effectLst/>
                        <a:latin typeface="+mn-lt"/>
                      </a:endParaRPr>
                    </a:p>
                  </a:txBody>
                  <a:tcPr marL="9524" marR="9524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9524" marR="9524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11981">
                <a:tc>
                  <a:txBody>
                    <a:bodyPr/>
                    <a:lstStyle/>
                    <a:p>
                      <a:pPr algn="l" fontAlgn="b"/>
                      <a:r>
                        <a:rPr lang="tr-TR" sz="3200" b="0" i="0" u="none" strike="noStrike" dirty="0" smtClean="0">
                          <a:effectLst/>
                          <a:latin typeface="+mn-lt"/>
                        </a:rPr>
                        <a:t>Denizcilik</a:t>
                      </a:r>
                      <a:r>
                        <a:rPr lang="tr-TR" sz="3200" b="0" i="0" u="none" strike="noStrike" baseline="0" dirty="0" smtClean="0">
                          <a:effectLst/>
                          <a:latin typeface="+mn-lt"/>
                        </a:rPr>
                        <a:t> Çalışmaları</a:t>
                      </a:r>
                      <a:endParaRPr lang="tr-TR" sz="3200" b="0" i="0" u="none" strike="noStrike" dirty="0">
                        <a:effectLst/>
                        <a:latin typeface="+mn-lt"/>
                      </a:endParaRPr>
                    </a:p>
                  </a:txBody>
                  <a:tcPr marL="9524" marR="9524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4" marR="9524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23528" y="188640"/>
          <a:ext cx="8568952" cy="6307140"/>
        </p:xfrm>
        <a:graphic>
          <a:graphicData uri="http://schemas.openxmlformats.org/drawingml/2006/table">
            <a:tbl>
              <a:tblPr/>
              <a:tblGrid>
                <a:gridCol w="8491742"/>
                <a:gridCol w="77210"/>
              </a:tblGrid>
              <a:tr h="604903">
                <a:tc>
                  <a:txBody>
                    <a:bodyPr/>
                    <a:lstStyle/>
                    <a:p>
                      <a:pPr algn="l" fontAlgn="b"/>
                      <a:r>
                        <a:rPr lang="tr-TR" sz="3200" b="0" i="0" u="none" strike="noStrike" dirty="0" smtClean="0">
                          <a:effectLst/>
                          <a:latin typeface="+mn-lt"/>
                        </a:rPr>
                        <a:t>Sinematografi</a:t>
                      </a:r>
                      <a:r>
                        <a:rPr lang="tr-TR" sz="3200" b="0" i="0" u="none" strike="noStrike" baseline="0" dirty="0" smtClean="0">
                          <a:effectLst/>
                          <a:latin typeface="+mn-lt"/>
                        </a:rPr>
                        <a:t> ve Post Prodüksiyon</a:t>
                      </a:r>
                      <a:endParaRPr lang="tr-TR" sz="32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04903">
                <a:tc>
                  <a:txBody>
                    <a:bodyPr/>
                    <a:lstStyle/>
                    <a:p>
                      <a:pPr algn="l" fontAlgn="b"/>
                      <a:r>
                        <a:rPr lang="tr-TR" sz="3200" b="0" i="0" u="none" strike="noStrike" dirty="0" smtClean="0">
                          <a:effectLst/>
                          <a:latin typeface="+mn-lt"/>
                        </a:rPr>
                        <a:t>Antropoloji</a:t>
                      </a:r>
                      <a:endParaRPr lang="tr-TR" sz="32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04903">
                <a:tc>
                  <a:txBody>
                    <a:bodyPr/>
                    <a:lstStyle/>
                    <a:p>
                      <a:pPr algn="l" fontAlgn="b"/>
                      <a:r>
                        <a:rPr lang="tr-TR" sz="3200" b="0" i="0" u="none" strike="noStrike" dirty="0" smtClean="0">
                          <a:effectLst/>
                          <a:latin typeface="+mn-lt"/>
                        </a:rPr>
                        <a:t>Müzik</a:t>
                      </a:r>
                      <a:r>
                        <a:rPr lang="tr-TR" sz="3200" b="0" i="0" u="none" strike="noStrike" baseline="0" dirty="0" smtClean="0">
                          <a:effectLst/>
                          <a:latin typeface="+mn-lt"/>
                        </a:rPr>
                        <a:t> Terapisi</a:t>
                      </a:r>
                      <a:endParaRPr lang="tr-TR" sz="32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04903">
                <a:tc>
                  <a:txBody>
                    <a:bodyPr/>
                    <a:lstStyle/>
                    <a:p>
                      <a:pPr algn="l" fontAlgn="b"/>
                      <a:r>
                        <a:rPr lang="tr-TR" sz="3200" b="0" i="0" u="none" strike="noStrike" dirty="0" smtClean="0">
                          <a:effectLst/>
                          <a:latin typeface="+mn-lt"/>
                        </a:rPr>
                        <a:t>Uluslararası</a:t>
                      </a:r>
                      <a:r>
                        <a:rPr lang="tr-TR" sz="3200" b="0" i="0" u="none" strike="noStrike" baseline="0" dirty="0" smtClean="0">
                          <a:effectLst/>
                          <a:latin typeface="+mn-lt"/>
                        </a:rPr>
                        <a:t> Otelcilik Yönetimi</a:t>
                      </a:r>
                      <a:endParaRPr lang="tr-TR" sz="32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63013">
                <a:tc>
                  <a:txBody>
                    <a:bodyPr/>
                    <a:lstStyle/>
                    <a:p>
                      <a:pPr algn="l" fontAlgn="b"/>
                      <a:r>
                        <a:rPr lang="tr-TR" sz="3200" b="0" i="0" u="none" strike="noStrike" dirty="0" smtClean="0">
                          <a:effectLst/>
                          <a:latin typeface="+mn-lt"/>
                        </a:rPr>
                        <a:t>Enerji ve Sürdürülebilirlik (Elektrik Mühendisliği)</a:t>
                      </a:r>
                      <a:endParaRPr lang="en-US" sz="32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04903">
                <a:tc>
                  <a:txBody>
                    <a:bodyPr/>
                    <a:lstStyle/>
                    <a:p>
                      <a:pPr algn="l" fontAlgn="b"/>
                      <a:r>
                        <a:rPr lang="tr-TR" sz="3200" b="0" i="0" u="none" strike="noStrike" dirty="0" smtClean="0">
                          <a:effectLst/>
                          <a:latin typeface="+mn-lt"/>
                        </a:rPr>
                        <a:t>Psikolojik</a:t>
                      </a:r>
                      <a:r>
                        <a:rPr lang="tr-TR" sz="3200" b="0" i="0" u="none" strike="noStrike" baseline="0" dirty="0" smtClean="0">
                          <a:effectLst/>
                          <a:latin typeface="+mn-lt"/>
                        </a:rPr>
                        <a:t> Danışmanlık</a:t>
                      </a:r>
                      <a:endParaRPr lang="tr-TR" sz="32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04903">
                <a:tc>
                  <a:txBody>
                    <a:bodyPr/>
                    <a:lstStyle/>
                    <a:p>
                      <a:pPr algn="l" fontAlgn="b"/>
                      <a:r>
                        <a:rPr lang="tr-TR" sz="3200" b="0" i="0" u="none" strike="noStrike" dirty="0" smtClean="0">
                          <a:effectLst/>
                          <a:latin typeface="+mn-lt"/>
                        </a:rPr>
                        <a:t>Moleküler</a:t>
                      </a:r>
                      <a:r>
                        <a:rPr lang="tr-TR" sz="3200" b="0" i="0" u="none" strike="noStrike" baseline="0" dirty="0" smtClean="0">
                          <a:effectLst/>
                          <a:latin typeface="+mn-lt"/>
                        </a:rPr>
                        <a:t> Tıp</a:t>
                      </a:r>
                      <a:endParaRPr lang="tr-TR" sz="32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04903">
                <a:tc>
                  <a:txBody>
                    <a:bodyPr/>
                    <a:lstStyle/>
                    <a:p>
                      <a:pPr algn="l" fontAlgn="b"/>
                      <a:r>
                        <a:rPr lang="tr-TR" sz="3200" b="0" i="0" u="none" strike="noStrike" dirty="0" smtClean="0">
                          <a:effectLst/>
                          <a:latin typeface="+mn-lt"/>
                        </a:rPr>
                        <a:t>Tiyatro</a:t>
                      </a:r>
                      <a:r>
                        <a:rPr lang="tr-TR" sz="3200" b="0" i="0" u="none" strike="noStrike" baseline="0" dirty="0" smtClean="0">
                          <a:effectLst/>
                          <a:latin typeface="+mn-lt"/>
                        </a:rPr>
                        <a:t> ve Performans</a:t>
                      </a:r>
                      <a:endParaRPr lang="tr-TR" sz="32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04903">
                <a:tc>
                  <a:txBody>
                    <a:bodyPr/>
                    <a:lstStyle/>
                    <a:p>
                      <a:pPr algn="l" fontAlgn="b"/>
                      <a:r>
                        <a:rPr lang="tr-TR" sz="3200" b="0" i="0" u="none" strike="noStrike" dirty="0" smtClean="0">
                          <a:effectLst/>
                          <a:latin typeface="+mn-lt"/>
                        </a:rPr>
                        <a:t>Şehir/Bölge</a:t>
                      </a:r>
                      <a:r>
                        <a:rPr lang="tr-TR" sz="3200" b="0" i="0" u="none" strike="noStrike" baseline="0" dirty="0" smtClean="0">
                          <a:effectLst/>
                          <a:latin typeface="+mn-lt"/>
                        </a:rPr>
                        <a:t> Planlaması</a:t>
                      </a:r>
                      <a:endParaRPr lang="en-US" sz="32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04903">
                <a:tc>
                  <a:txBody>
                    <a:bodyPr/>
                    <a:lstStyle/>
                    <a:p>
                      <a:pPr algn="l" fontAlgn="b"/>
                      <a:r>
                        <a:rPr lang="tr-TR" sz="3200" b="0" i="0" u="none" strike="noStrike" dirty="0" smtClean="0">
                          <a:effectLst/>
                          <a:latin typeface="+mn-lt"/>
                        </a:rPr>
                        <a:t>Ulaşım</a:t>
                      </a:r>
                      <a:r>
                        <a:rPr lang="tr-TR" sz="3200" b="0" i="0" u="none" strike="noStrike" baseline="0" dirty="0" smtClean="0">
                          <a:effectLst/>
                          <a:latin typeface="+mn-lt"/>
                        </a:rPr>
                        <a:t> ve Ticaret Yönetimi</a:t>
                      </a:r>
                      <a:endParaRPr lang="tr-TR" sz="32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79512" y="260648"/>
          <a:ext cx="8712968" cy="6316564"/>
        </p:xfrm>
        <a:graphic>
          <a:graphicData uri="http://schemas.openxmlformats.org/drawingml/2006/table">
            <a:tbl>
              <a:tblPr/>
              <a:tblGrid>
                <a:gridCol w="8633027"/>
                <a:gridCol w="79941"/>
              </a:tblGrid>
              <a:tr h="450520">
                <a:tc>
                  <a:txBody>
                    <a:bodyPr/>
                    <a:lstStyle/>
                    <a:p>
                      <a:pPr algn="l" fontAlgn="b"/>
                      <a:r>
                        <a:rPr lang="tr-TR" sz="3200" b="0" i="0" u="none" strike="noStrike" dirty="0" smtClean="0">
                          <a:effectLst/>
                          <a:latin typeface="+mn-lt"/>
                        </a:rPr>
                        <a:t>Araba</a:t>
                      </a:r>
                      <a:r>
                        <a:rPr lang="tr-TR" sz="3200" b="0" i="0" u="none" strike="noStrike" baseline="0" dirty="0" smtClean="0">
                          <a:effectLst/>
                          <a:latin typeface="+mn-lt"/>
                        </a:rPr>
                        <a:t> Tasarımı</a:t>
                      </a:r>
                      <a:endParaRPr lang="tr-TR" sz="3200" b="0" i="0" u="none" strike="noStrike" dirty="0">
                        <a:effectLst/>
                        <a:latin typeface="+mn-lt"/>
                      </a:endParaRPr>
                    </a:p>
                  </a:txBody>
                  <a:tcPr marL="9526" marR="9526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9526" marR="9526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0520">
                <a:tc>
                  <a:txBody>
                    <a:bodyPr/>
                    <a:lstStyle/>
                    <a:p>
                      <a:pPr algn="l" fontAlgn="b"/>
                      <a:r>
                        <a:rPr lang="tr-TR" sz="3200" b="0" i="0" u="none" strike="noStrike" dirty="0" smtClean="0">
                          <a:effectLst/>
                          <a:latin typeface="+mn-lt"/>
                        </a:rPr>
                        <a:t>Gelişimsel</a:t>
                      </a:r>
                      <a:r>
                        <a:rPr lang="tr-TR" sz="3200" b="0" i="0" u="none" strike="noStrike" baseline="0" dirty="0" smtClean="0">
                          <a:effectLst/>
                          <a:latin typeface="+mn-lt"/>
                        </a:rPr>
                        <a:t> Terapi Oyunu</a:t>
                      </a:r>
                      <a:endParaRPr lang="tr-TR" sz="3200" b="0" i="0" u="none" strike="noStrike" dirty="0">
                        <a:effectLst/>
                        <a:latin typeface="+mn-lt"/>
                      </a:endParaRPr>
                    </a:p>
                  </a:txBody>
                  <a:tcPr marL="9526" marR="9526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9526" marR="9526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09443">
                <a:tc>
                  <a:txBody>
                    <a:bodyPr/>
                    <a:lstStyle/>
                    <a:p>
                      <a:pPr algn="l" fontAlgn="b"/>
                      <a:r>
                        <a:rPr lang="tr-TR" sz="3200" b="0" i="0" u="none" strike="noStrike" dirty="0" smtClean="0">
                          <a:effectLst/>
                          <a:latin typeface="+mn-lt"/>
                        </a:rPr>
                        <a:t>Tercümanlık</a:t>
                      </a:r>
                      <a:r>
                        <a:rPr lang="tr-TR" sz="3200" b="0" i="0" u="none" strike="noStrike" baseline="0" dirty="0" smtClean="0">
                          <a:effectLst/>
                          <a:latin typeface="+mn-lt"/>
                        </a:rPr>
                        <a:t> ve Kültürlerarası İletişim</a:t>
                      </a:r>
                    </a:p>
                  </a:txBody>
                  <a:tcPr marL="9526" marR="9526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9526" marR="9526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0520">
                <a:tc>
                  <a:txBody>
                    <a:bodyPr/>
                    <a:lstStyle/>
                    <a:p>
                      <a:pPr algn="l" fontAlgn="b"/>
                      <a:r>
                        <a:rPr lang="tr-TR" sz="3200" b="0" i="0" u="none" strike="noStrike" dirty="0" smtClean="0">
                          <a:effectLst/>
                          <a:latin typeface="+mn-lt"/>
                        </a:rPr>
                        <a:t>Akdeniz</a:t>
                      </a:r>
                      <a:r>
                        <a:rPr lang="tr-TR" sz="3200" b="0" i="0" u="none" strike="noStrike" baseline="0" dirty="0" smtClean="0">
                          <a:effectLst/>
                          <a:latin typeface="+mn-lt"/>
                        </a:rPr>
                        <a:t> Arkeolojisi</a:t>
                      </a:r>
                      <a:endParaRPr lang="tr-TR" sz="3200" b="0" i="0" u="none" strike="noStrike" dirty="0">
                        <a:effectLst/>
                        <a:latin typeface="+mn-lt"/>
                      </a:endParaRPr>
                    </a:p>
                  </a:txBody>
                  <a:tcPr marL="9526" marR="9526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9526" marR="9526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0520">
                <a:tc>
                  <a:txBody>
                    <a:bodyPr/>
                    <a:lstStyle/>
                    <a:p>
                      <a:pPr algn="l" fontAlgn="b"/>
                      <a:r>
                        <a:rPr lang="tr-TR" sz="3200" b="0" i="0" u="none" strike="noStrike" dirty="0" smtClean="0">
                          <a:effectLst/>
                          <a:latin typeface="+mn-lt"/>
                        </a:rPr>
                        <a:t>Grafik</a:t>
                      </a:r>
                      <a:r>
                        <a:rPr lang="tr-TR" sz="3200" b="0" i="0" u="none" strike="noStrike" baseline="0" dirty="0" smtClean="0">
                          <a:effectLst/>
                          <a:latin typeface="+mn-lt"/>
                        </a:rPr>
                        <a:t> tasarım</a:t>
                      </a:r>
                      <a:endParaRPr lang="tr-TR" sz="3200" b="0" i="0" u="none" strike="noStrike" dirty="0">
                        <a:effectLst/>
                        <a:latin typeface="+mn-lt"/>
                      </a:endParaRPr>
                    </a:p>
                  </a:txBody>
                  <a:tcPr marL="9526" marR="9526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9526" marR="9526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0520">
                <a:tc>
                  <a:txBody>
                    <a:bodyPr/>
                    <a:lstStyle/>
                    <a:p>
                      <a:pPr algn="l" fontAlgn="b"/>
                      <a:r>
                        <a:rPr lang="tr-TR" sz="3200" b="0" i="0" u="none" strike="noStrike" dirty="0" smtClean="0">
                          <a:effectLst/>
                          <a:latin typeface="+mn-lt"/>
                        </a:rPr>
                        <a:t>Göç</a:t>
                      </a:r>
                      <a:r>
                        <a:rPr lang="tr-TR" sz="3200" b="0" i="0" u="none" strike="noStrike" baseline="0" dirty="0" smtClean="0">
                          <a:effectLst/>
                          <a:latin typeface="+mn-lt"/>
                        </a:rPr>
                        <a:t> ve Etnik Çalışmalar</a:t>
                      </a:r>
                      <a:endParaRPr lang="tr-TR" sz="3200" b="0" i="0" u="none" strike="noStrike" dirty="0">
                        <a:effectLst/>
                        <a:latin typeface="+mn-lt"/>
                      </a:endParaRPr>
                    </a:p>
                  </a:txBody>
                  <a:tcPr marL="9526" marR="9526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9526" marR="9526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37009">
                <a:tc>
                  <a:txBody>
                    <a:bodyPr/>
                    <a:lstStyle/>
                    <a:p>
                      <a:pPr algn="l" fontAlgn="b"/>
                      <a:r>
                        <a:rPr lang="tr-TR" sz="3200" b="0" i="0" u="none" strike="noStrike" dirty="0" smtClean="0">
                          <a:effectLst/>
                          <a:latin typeface="+mn-lt"/>
                        </a:rPr>
                        <a:t>Fiziki Coğrafya</a:t>
                      </a:r>
                      <a:r>
                        <a:rPr lang="tr-TR" sz="3200" b="0" i="0" u="none" strike="noStrike" baseline="0" dirty="0" smtClean="0">
                          <a:effectLst/>
                          <a:latin typeface="+mn-lt"/>
                        </a:rPr>
                        <a:t> ve Eko Sistem Analizi</a:t>
                      </a:r>
                      <a:endParaRPr lang="tr-TR" sz="3200" b="0" i="0" u="none" strike="noStrike" dirty="0">
                        <a:effectLst/>
                        <a:latin typeface="+mn-lt"/>
                      </a:endParaRPr>
                    </a:p>
                  </a:txBody>
                  <a:tcPr marL="9526" marR="9526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9526" marR="9526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0520">
                <a:tc>
                  <a:txBody>
                    <a:bodyPr/>
                    <a:lstStyle/>
                    <a:p>
                      <a:pPr algn="l" fontAlgn="b"/>
                      <a:r>
                        <a:rPr lang="tr-TR" sz="3200" b="0" i="0" u="none" strike="noStrike" dirty="0" smtClean="0">
                          <a:effectLst/>
                          <a:latin typeface="+mn-lt"/>
                        </a:rPr>
                        <a:t>Fotoğrafçılık</a:t>
                      </a:r>
                      <a:endParaRPr lang="en-US" sz="3200" b="0" i="0" u="none" strike="noStrike" dirty="0">
                        <a:effectLst/>
                        <a:latin typeface="+mn-lt"/>
                      </a:endParaRPr>
                    </a:p>
                  </a:txBody>
                  <a:tcPr marL="9526" marR="9526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9526" marR="9526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0520">
                <a:tc>
                  <a:txBody>
                    <a:bodyPr/>
                    <a:lstStyle/>
                    <a:p>
                      <a:pPr algn="l" fontAlgn="b"/>
                      <a:r>
                        <a:rPr lang="tr-TR" sz="3200" b="0" i="0" u="none" strike="noStrike" dirty="0" smtClean="0">
                          <a:effectLst/>
                          <a:latin typeface="+mn-lt"/>
                        </a:rPr>
                        <a:t>Ekoloji</a:t>
                      </a:r>
                      <a:endParaRPr lang="tr-TR" sz="3200" b="0" i="0" u="none" strike="noStrike" dirty="0">
                        <a:effectLst/>
                        <a:latin typeface="+mn-lt"/>
                      </a:endParaRPr>
                    </a:p>
                  </a:txBody>
                  <a:tcPr marL="9526" marR="9526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9526" marR="9526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68591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0" i="0" u="none" strike="noStrike" baseline="0" dirty="0" smtClean="0">
                          <a:effectLst/>
                          <a:latin typeface="+mn-lt"/>
                        </a:rPr>
                        <a:t>Yabancı Diller ve Dilbilimi</a:t>
                      </a:r>
                    </a:p>
                    <a:p>
                      <a:pPr algn="l" fontAlgn="b"/>
                      <a:r>
                        <a:rPr lang="tr-TR" sz="2800" b="0" i="0" u="none" strike="noStrike" baseline="0" dirty="0" smtClean="0">
                          <a:effectLst/>
                          <a:latin typeface="+mn-lt"/>
                        </a:rPr>
                        <a:t>Sosyoloji</a:t>
                      </a:r>
                      <a:endParaRPr lang="en-US" sz="2800" b="0" i="0" u="none" strike="noStrike" dirty="0" smtClean="0">
                        <a:effectLst/>
                        <a:latin typeface="+mn-lt"/>
                      </a:endParaRPr>
                    </a:p>
                    <a:p>
                      <a:pPr algn="l" fontAlgn="b"/>
                      <a:endParaRPr lang="tr-TR" sz="2800" b="0" i="0" u="none" strike="noStrike" dirty="0">
                        <a:effectLst/>
                        <a:latin typeface="+mn-lt"/>
                      </a:endParaRPr>
                    </a:p>
                  </a:txBody>
                  <a:tcPr marL="9526" marR="9526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6" marR="9526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50824" y="188913"/>
          <a:ext cx="8497639" cy="6353595"/>
        </p:xfrm>
        <a:graphic>
          <a:graphicData uri="http://schemas.openxmlformats.org/drawingml/2006/table">
            <a:tbl>
              <a:tblPr/>
              <a:tblGrid>
                <a:gridCol w="8423113"/>
                <a:gridCol w="74526"/>
              </a:tblGrid>
              <a:tr h="668203">
                <a:tc>
                  <a:txBody>
                    <a:bodyPr/>
                    <a:lstStyle/>
                    <a:p>
                      <a:pPr algn="l" fontAlgn="b"/>
                      <a:r>
                        <a:rPr lang="tr-TR" sz="3200" b="0" i="0" u="none" strike="noStrike" dirty="0" smtClean="0">
                          <a:effectLst/>
                          <a:latin typeface="+mn-lt"/>
                        </a:rPr>
                        <a:t>İnsan</a:t>
                      </a:r>
                      <a:r>
                        <a:rPr lang="tr-TR" sz="3200" b="0" i="0" u="none" strike="noStrike" baseline="0" dirty="0" smtClean="0">
                          <a:effectLst/>
                          <a:latin typeface="+mn-lt"/>
                        </a:rPr>
                        <a:t> Kaynakları Yönetimi</a:t>
                      </a:r>
                      <a:endParaRPr lang="tr-TR" sz="32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68203">
                <a:tc>
                  <a:txBody>
                    <a:bodyPr/>
                    <a:lstStyle/>
                    <a:p>
                      <a:pPr algn="l" fontAlgn="b"/>
                      <a:r>
                        <a:rPr lang="tr-TR" sz="3200" b="0" i="0" u="none" strike="noStrike" dirty="0" smtClean="0">
                          <a:effectLst/>
                          <a:latin typeface="+mn-lt"/>
                        </a:rPr>
                        <a:t>Avrupa Yönetimi</a:t>
                      </a:r>
                      <a:endParaRPr lang="tr-TR" sz="32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68203">
                <a:tc>
                  <a:txBody>
                    <a:bodyPr/>
                    <a:lstStyle/>
                    <a:p>
                      <a:pPr algn="l" fontAlgn="b"/>
                      <a:r>
                        <a:rPr lang="tr-TR" sz="3200" b="0" i="0" u="none" strike="noStrike" dirty="0" smtClean="0">
                          <a:effectLst/>
                          <a:latin typeface="+mn-lt"/>
                        </a:rPr>
                        <a:t>Yenilikçilik ve Girişimcilik</a:t>
                      </a:r>
                      <a:endParaRPr lang="tr-TR" sz="32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68203">
                <a:tc>
                  <a:txBody>
                    <a:bodyPr/>
                    <a:lstStyle/>
                    <a:p>
                      <a:pPr algn="l" fontAlgn="b"/>
                      <a:r>
                        <a:rPr lang="tr-TR" sz="3200" b="0" i="0" u="none" strike="noStrike" dirty="0" smtClean="0">
                          <a:effectLst/>
                          <a:latin typeface="+mn-lt"/>
                        </a:rPr>
                        <a:t>Mobil İletişim Ağı</a:t>
                      </a:r>
                      <a:endParaRPr lang="tr-TR" sz="32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38087">
                <a:tc>
                  <a:txBody>
                    <a:bodyPr/>
                    <a:lstStyle/>
                    <a:p>
                      <a:pPr algn="l" fontAlgn="b"/>
                      <a:r>
                        <a:rPr lang="tr-TR" sz="3200" b="0" i="0" u="none" strike="noStrike" dirty="0" smtClean="0">
                          <a:effectLst/>
                          <a:latin typeface="+mn-lt"/>
                        </a:rPr>
                        <a:t>Spor Yönetimi ve Futbol </a:t>
                      </a:r>
                      <a:endParaRPr lang="en-US" sz="32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38087">
                <a:tc>
                  <a:txBody>
                    <a:bodyPr/>
                    <a:lstStyle/>
                    <a:p>
                      <a:pPr algn="l" fontAlgn="b"/>
                      <a:r>
                        <a:rPr lang="tr-TR" sz="3200" b="0" i="0" u="none" strike="noStrike" dirty="0" smtClean="0">
                          <a:effectLst/>
                          <a:latin typeface="+mn-lt"/>
                        </a:rPr>
                        <a:t>Ticari Mülkiyet</a:t>
                      </a:r>
                      <a:endParaRPr lang="en-US" sz="32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68203">
                <a:tc>
                  <a:txBody>
                    <a:bodyPr/>
                    <a:lstStyle/>
                    <a:p>
                      <a:pPr algn="l" fontAlgn="b"/>
                      <a:r>
                        <a:rPr lang="tr-TR" sz="3200" b="0" i="0" u="none" strike="noStrike" dirty="0" smtClean="0">
                          <a:effectLst/>
                          <a:latin typeface="+mn-lt"/>
                        </a:rPr>
                        <a:t>Rejenerasyon (Yeniden Oluşum)</a:t>
                      </a:r>
                      <a:endParaRPr lang="tr-TR" sz="32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68203">
                <a:tc>
                  <a:txBody>
                    <a:bodyPr/>
                    <a:lstStyle/>
                    <a:p>
                      <a:pPr algn="l" fontAlgn="b"/>
                      <a:r>
                        <a:rPr lang="tr-TR" sz="3200" b="0" i="0" u="none" strike="noStrike" dirty="0" smtClean="0">
                          <a:effectLst/>
                          <a:latin typeface="+mn-lt"/>
                        </a:rPr>
                        <a:t>Avrupa</a:t>
                      </a:r>
                      <a:r>
                        <a:rPr lang="tr-TR" sz="3200" b="0" i="0" u="none" strike="noStrike" baseline="0" dirty="0" smtClean="0">
                          <a:effectLst/>
                          <a:latin typeface="+mn-lt"/>
                        </a:rPr>
                        <a:t> Çalışmaları</a:t>
                      </a:r>
                      <a:endParaRPr lang="tr-TR" sz="32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68203">
                <a:tc>
                  <a:txBody>
                    <a:bodyPr/>
                    <a:lstStyle/>
                    <a:p>
                      <a:pPr algn="l" fontAlgn="b"/>
                      <a:r>
                        <a:rPr lang="tr-TR" sz="3200" b="0" i="0" u="none" strike="noStrike" dirty="0" smtClean="0">
                          <a:effectLst/>
                          <a:latin typeface="+mn-lt"/>
                        </a:rPr>
                        <a:t>Fransızca</a:t>
                      </a:r>
                      <a:r>
                        <a:rPr lang="tr-TR" sz="3200" b="0" i="0" u="none" strike="noStrike" baseline="0" dirty="0" smtClean="0">
                          <a:effectLst/>
                          <a:latin typeface="+mn-lt"/>
                        </a:rPr>
                        <a:t> Öğretimi</a:t>
                      </a:r>
                      <a:endParaRPr lang="tr-TR" sz="32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>
              <a:defRPr/>
            </a:pPr>
            <a:r>
              <a:rPr lang="tr-TR" sz="3200" dirty="0" smtClean="0">
                <a:solidFill>
                  <a:srgbClr val="00B0F0"/>
                </a:solidFill>
              </a:rPr>
              <a:t>Tercih Edilen Üniversiteler</a:t>
            </a:r>
            <a:endParaRPr lang="tr-TR" sz="3200" dirty="0">
              <a:solidFill>
                <a:srgbClr val="00B0F0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395288" y="1052513"/>
          <a:ext cx="8280400" cy="5689604"/>
        </p:xfrm>
        <a:graphic>
          <a:graphicData uri="http://schemas.openxmlformats.org/drawingml/2006/table">
            <a:tbl>
              <a:tblPr/>
              <a:tblGrid>
                <a:gridCol w="8280400"/>
              </a:tblGrid>
              <a:tr h="750254">
                <a:tc>
                  <a:txBody>
                    <a:bodyPr/>
                    <a:lstStyle/>
                    <a:p>
                      <a:pPr algn="l" fontAlgn="b"/>
                      <a:r>
                        <a:rPr lang="tr-TR" sz="2400" b="1" i="0" u="sng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İngiltere</a:t>
                      </a:r>
                    </a:p>
                    <a:p>
                      <a:pPr algn="l" fontAlgn="b"/>
                      <a:r>
                        <a:rPr lang="tr-TR" sz="2400" b="0" i="0" u="none" strike="noStrike" dirty="0" smtClean="0">
                          <a:effectLst/>
                          <a:latin typeface="+mn-lt"/>
                        </a:rPr>
                        <a:t>Anglia </a:t>
                      </a:r>
                      <a:r>
                        <a:rPr lang="tr-TR" sz="2400" b="0" i="0" u="none" strike="noStrike" dirty="0">
                          <a:effectLst/>
                          <a:latin typeface="+mn-lt"/>
                        </a:rPr>
                        <a:t>Ruskin University</a:t>
                      </a:r>
                    </a:p>
                  </a:txBody>
                  <a:tcPr marL="9524" marR="9524" marT="95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379950">
                <a:tc>
                  <a:txBody>
                    <a:bodyPr/>
                    <a:lstStyle/>
                    <a:p>
                      <a:pPr algn="l" fontAlgn="b"/>
                      <a:r>
                        <a:rPr lang="tr-TR" sz="2400" b="0" i="0" u="none" strike="noStrike" dirty="0">
                          <a:effectLst/>
                          <a:latin typeface="+mn-lt"/>
                        </a:rPr>
                        <a:t>Architectural Association Graduate School</a:t>
                      </a:r>
                    </a:p>
                  </a:txBody>
                  <a:tcPr marL="9524" marR="9524" marT="95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379950">
                <a:tc>
                  <a:txBody>
                    <a:bodyPr/>
                    <a:lstStyle/>
                    <a:p>
                      <a:pPr algn="l" fontAlgn="b"/>
                      <a:r>
                        <a:rPr lang="tr-TR" sz="2400" b="0" i="0" u="none" strike="noStrike">
                          <a:effectLst/>
                          <a:latin typeface="+mn-lt"/>
                        </a:rPr>
                        <a:t>Bangor University</a:t>
                      </a:r>
                    </a:p>
                  </a:txBody>
                  <a:tcPr marL="9524" marR="9524" marT="95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379950">
                <a:tc>
                  <a:txBody>
                    <a:bodyPr/>
                    <a:lstStyle/>
                    <a:p>
                      <a:pPr algn="l" fontAlgn="b"/>
                      <a:r>
                        <a:rPr lang="tr-TR" sz="2400" b="0" i="0" u="none" strike="noStrike">
                          <a:effectLst/>
                          <a:latin typeface="+mn-lt"/>
                        </a:rPr>
                        <a:t>Birkbeck University of London</a:t>
                      </a:r>
                    </a:p>
                  </a:txBody>
                  <a:tcPr marL="9524" marR="9524" marT="95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379950">
                <a:tc>
                  <a:txBody>
                    <a:bodyPr/>
                    <a:lstStyle/>
                    <a:p>
                      <a:pPr algn="l" fontAlgn="b"/>
                      <a:r>
                        <a:rPr lang="tr-TR" sz="2400" b="0" i="0" u="none" strike="noStrike">
                          <a:effectLst/>
                          <a:latin typeface="+mn-lt"/>
                        </a:rPr>
                        <a:t>Bournemouth University</a:t>
                      </a:r>
                    </a:p>
                  </a:txBody>
                  <a:tcPr marL="9524" marR="9524" marT="95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379950">
                <a:tc>
                  <a:txBody>
                    <a:bodyPr/>
                    <a:lstStyle/>
                    <a:p>
                      <a:pPr algn="l" fontAlgn="b"/>
                      <a:r>
                        <a:rPr lang="tr-TR" sz="2400" b="0" i="0" u="none" strike="noStrike">
                          <a:effectLst/>
                          <a:latin typeface="+mn-lt"/>
                        </a:rPr>
                        <a:t>BPP University College</a:t>
                      </a:r>
                    </a:p>
                  </a:txBody>
                  <a:tcPr marL="9524" marR="9524" marT="95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379950">
                <a:tc>
                  <a:txBody>
                    <a:bodyPr/>
                    <a:lstStyle/>
                    <a:p>
                      <a:pPr algn="l" fontAlgn="b"/>
                      <a:r>
                        <a:rPr lang="tr-TR" sz="2400" b="0" i="0" u="none" strike="noStrike" dirty="0">
                          <a:effectLst/>
                          <a:latin typeface="+mn-lt"/>
                        </a:rPr>
                        <a:t>Brunel University West London</a:t>
                      </a:r>
                    </a:p>
                  </a:txBody>
                  <a:tcPr marL="9524" marR="9524" marT="95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379950">
                <a:tc>
                  <a:txBody>
                    <a:bodyPr/>
                    <a:lstStyle/>
                    <a:p>
                      <a:pPr algn="l" fontAlgn="b"/>
                      <a:r>
                        <a:rPr lang="tr-TR" sz="2400" b="0" i="0" u="none" strike="noStrike">
                          <a:effectLst/>
                          <a:latin typeface="+mn-lt"/>
                        </a:rPr>
                        <a:t>Canterbury Christ Church University</a:t>
                      </a:r>
                    </a:p>
                  </a:txBody>
                  <a:tcPr marL="9524" marR="9524" marT="95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379950">
                <a:tc>
                  <a:txBody>
                    <a:bodyPr/>
                    <a:lstStyle/>
                    <a:p>
                      <a:pPr algn="l" fontAlgn="b"/>
                      <a:r>
                        <a:rPr lang="tr-TR" sz="2400" b="0" i="0" u="none" strike="noStrike">
                          <a:effectLst/>
                          <a:latin typeface="+mn-lt"/>
                        </a:rPr>
                        <a:t>Cardiff University</a:t>
                      </a:r>
                    </a:p>
                  </a:txBody>
                  <a:tcPr marL="9524" marR="9524" marT="95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37995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effectLst/>
                          <a:latin typeface="+mn-lt"/>
                        </a:rPr>
                        <a:t>Central Saint Martins College of Art and Design</a:t>
                      </a:r>
                    </a:p>
                  </a:txBody>
                  <a:tcPr marL="9524" marR="9524" marT="95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379950">
                <a:tc>
                  <a:txBody>
                    <a:bodyPr/>
                    <a:lstStyle/>
                    <a:p>
                      <a:pPr algn="l" fontAlgn="b"/>
                      <a:r>
                        <a:rPr lang="tr-TR" sz="2400" b="0" i="0" u="none" strike="noStrike">
                          <a:effectLst/>
                          <a:latin typeface="+mn-lt"/>
                        </a:rPr>
                        <a:t>City University London</a:t>
                      </a:r>
                    </a:p>
                  </a:txBody>
                  <a:tcPr marL="9524" marR="9524" marT="95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379950">
                <a:tc>
                  <a:txBody>
                    <a:bodyPr/>
                    <a:lstStyle/>
                    <a:p>
                      <a:pPr algn="l" fontAlgn="b"/>
                      <a:r>
                        <a:rPr lang="tr-TR" sz="2400" b="0" i="0" u="none" strike="noStrike">
                          <a:effectLst/>
                          <a:latin typeface="+mn-lt"/>
                        </a:rPr>
                        <a:t>Coventry University</a:t>
                      </a:r>
                    </a:p>
                  </a:txBody>
                  <a:tcPr marL="9524" marR="9524" marT="95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379950">
                <a:tc>
                  <a:txBody>
                    <a:bodyPr/>
                    <a:lstStyle/>
                    <a:p>
                      <a:pPr algn="l" fontAlgn="b"/>
                      <a:r>
                        <a:rPr lang="tr-TR" sz="2400" b="0" i="0" u="none" strike="noStrike">
                          <a:effectLst/>
                          <a:latin typeface="+mn-lt"/>
                        </a:rPr>
                        <a:t>De Montfort University</a:t>
                      </a:r>
                    </a:p>
                  </a:txBody>
                  <a:tcPr marL="9524" marR="9524" marT="95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379950">
                <a:tc>
                  <a:txBody>
                    <a:bodyPr/>
                    <a:lstStyle/>
                    <a:p>
                      <a:pPr algn="l" fontAlgn="b"/>
                      <a:r>
                        <a:rPr lang="tr-TR" sz="2400" b="0" i="0" u="none" strike="noStrike" dirty="0">
                          <a:effectLst/>
                          <a:latin typeface="+mn-lt"/>
                        </a:rPr>
                        <a:t>Durham University</a:t>
                      </a:r>
                    </a:p>
                  </a:txBody>
                  <a:tcPr marL="9524" marR="9524" marT="95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51520" y="188640"/>
          <a:ext cx="8568952" cy="6480720"/>
        </p:xfrm>
        <a:graphic>
          <a:graphicData uri="http://schemas.openxmlformats.org/drawingml/2006/table">
            <a:tbl>
              <a:tblPr/>
              <a:tblGrid>
                <a:gridCol w="8568952"/>
              </a:tblGrid>
              <a:tr h="432048">
                <a:tc>
                  <a:txBody>
                    <a:bodyPr/>
                    <a:lstStyle/>
                    <a:p>
                      <a:pPr algn="l" fontAlgn="b"/>
                      <a:r>
                        <a:rPr lang="tr-TR" sz="2400" b="0" i="0" u="none" strike="noStrike" dirty="0">
                          <a:effectLst/>
                          <a:latin typeface="+mn-lt"/>
                        </a:rPr>
                        <a:t>Goldsmith University of London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effectLst/>
                          <a:latin typeface="+mn-lt"/>
                        </a:rPr>
                        <a:t>Graduate School of the Environment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 fontAlgn="b"/>
                      <a:r>
                        <a:rPr lang="tr-TR" sz="2400" b="0" i="0" u="none" strike="noStrike">
                          <a:effectLst/>
                          <a:latin typeface="+mn-lt"/>
                        </a:rPr>
                        <a:t>Imperial College London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 fontAlgn="b"/>
                      <a:r>
                        <a:rPr lang="tr-TR" sz="2400" b="0" i="0" u="none" strike="noStrike" dirty="0">
                          <a:effectLst/>
                          <a:latin typeface="+mn-lt"/>
                        </a:rPr>
                        <a:t>International House London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 fontAlgn="b"/>
                      <a:r>
                        <a:rPr lang="tr-TR" sz="2400" b="0" i="0" u="none" strike="noStrike">
                          <a:effectLst/>
                          <a:latin typeface="+mn-lt"/>
                        </a:rPr>
                        <a:t>Kaplan International College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 fontAlgn="b"/>
                      <a:r>
                        <a:rPr lang="tr-TR" sz="2400" b="0" i="0" u="none" strike="noStrike" dirty="0">
                          <a:effectLst/>
                          <a:latin typeface="+mn-lt"/>
                        </a:rPr>
                        <a:t>Keele University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 fontAlgn="b"/>
                      <a:r>
                        <a:rPr lang="tr-TR" sz="2400" b="0" i="0" u="none" strike="noStrike">
                          <a:effectLst/>
                          <a:latin typeface="+mn-lt"/>
                        </a:rPr>
                        <a:t>King's College London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 fontAlgn="b"/>
                      <a:r>
                        <a:rPr lang="tr-TR" sz="2400" b="0" i="0" u="none" strike="noStrike">
                          <a:effectLst/>
                          <a:latin typeface="+mn-lt"/>
                        </a:rPr>
                        <a:t>Kingston University London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 fontAlgn="b"/>
                      <a:r>
                        <a:rPr lang="tr-TR" sz="2400" b="0" i="0" u="none" strike="noStrike">
                          <a:effectLst/>
                          <a:latin typeface="+mn-lt"/>
                        </a:rPr>
                        <a:t>Lancaster University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 fontAlgn="b"/>
                      <a:r>
                        <a:rPr lang="tr-TR" sz="2400" b="0" i="0" u="none" strike="noStrike">
                          <a:effectLst/>
                          <a:latin typeface="+mn-lt"/>
                        </a:rPr>
                        <a:t>Leeds Metropolitan University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 fontAlgn="b"/>
                      <a:r>
                        <a:rPr lang="tr-TR" sz="2400" b="0" i="0" u="none" strike="noStrike">
                          <a:effectLst/>
                          <a:latin typeface="+mn-lt"/>
                        </a:rPr>
                        <a:t>London Metropolitan University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effectLst/>
                          <a:latin typeface="+mn-lt"/>
                        </a:rPr>
                        <a:t>London School of Business and Finance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effectLst/>
                          <a:latin typeface="+mn-lt"/>
                        </a:rPr>
                        <a:t>London School of Hygiene &amp; Tropical Medicine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 fontAlgn="b"/>
                      <a:r>
                        <a:rPr lang="tr-TR" sz="2400" b="0" i="0" u="none" strike="noStrike">
                          <a:effectLst/>
                          <a:latin typeface="+mn-lt"/>
                        </a:rPr>
                        <a:t>Loughborough University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 fontAlgn="b"/>
                      <a:r>
                        <a:rPr lang="tr-TR" sz="2400" b="0" i="0" u="none" strike="noStrike" dirty="0">
                          <a:effectLst/>
                          <a:latin typeface="+mn-lt"/>
                        </a:rPr>
                        <a:t>Middlesex University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23850" y="260350"/>
          <a:ext cx="8280400" cy="6264270"/>
        </p:xfrm>
        <a:graphic>
          <a:graphicData uri="http://schemas.openxmlformats.org/drawingml/2006/table">
            <a:tbl>
              <a:tblPr/>
              <a:tblGrid>
                <a:gridCol w="8280400"/>
              </a:tblGrid>
              <a:tr h="417618">
                <a:tc>
                  <a:txBody>
                    <a:bodyPr/>
                    <a:lstStyle/>
                    <a:p>
                      <a:pPr algn="l" fontAlgn="b"/>
                      <a:r>
                        <a:rPr lang="tr-TR" sz="2400" b="0" i="0" u="none" strike="noStrike" dirty="0">
                          <a:effectLst/>
                          <a:latin typeface="+mn-lt"/>
                        </a:rPr>
                        <a:t>Newcastle University</a:t>
                      </a:r>
                    </a:p>
                  </a:txBody>
                  <a:tcPr marL="9524" marR="9524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17618">
                <a:tc>
                  <a:txBody>
                    <a:bodyPr/>
                    <a:lstStyle/>
                    <a:p>
                      <a:pPr algn="l" fontAlgn="b"/>
                      <a:r>
                        <a:rPr lang="tr-TR" sz="2400" b="0" i="0" u="none" strike="noStrike">
                          <a:effectLst/>
                          <a:latin typeface="+mn-lt"/>
                        </a:rPr>
                        <a:t>Northumbria University</a:t>
                      </a:r>
                    </a:p>
                  </a:txBody>
                  <a:tcPr marL="9524" marR="9524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17618">
                <a:tc>
                  <a:txBody>
                    <a:bodyPr/>
                    <a:lstStyle/>
                    <a:p>
                      <a:pPr algn="l" fontAlgn="b"/>
                      <a:r>
                        <a:rPr lang="tr-TR" sz="2400" b="0" i="0" u="none" strike="noStrike">
                          <a:effectLst/>
                          <a:latin typeface="+mn-lt"/>
                        </a:rPr>
                        <a:t>Oxford Brookes University</a:t>
                      </a:r>
                    </a:p>
                  </a:txBody>
                  <a:tcPr marL="9524" marR="9524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17618">
                <a:tc>
                  <a:txBody>
                    <a:bodyPr/>
                    <a:lstStyle/>
                    <a:p>
                      <a:pPr algn="l" fontAlgn="b"/>
                      <a:r>
                        <a:rPr lang="tr-TR" sz="2400" b="0" i="0" u="none" strike="noStrike">
                          <a:effectLst/>
                          <a:latin typeface="+mn-lt"/>
                        </a:rPr>
                        <a:t>Oxford House College</a:t>
                      </a:r>
                    </a:p>
                  </a:txBody>
                  <a:tcPr marL="9524" marR="9524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17618">
                <a:tc>
                  <a:txBody>
                    <a:bodyPr/>
                    <a:lstStyle/>
                    <a:p>
                      <a:pPr algn="l" fontAlgn="b"/>
                      <a:r>
                        <a:rPr lang="tr-TR" sz="2400" b="0" i="0" u="none" strike="noStrike">
                          <a:effectLst/>
                          <a:latin typeface="+mn-lt"/>
                        </a:rPr>
                        <a:t>Pilgrims English Language Courses</a:t>
                      </a:r>
                    </a:p>
                  </a:txBody>
                  <a:tcPr marL="9524" marR="9524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17618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effectLst/>
                          <a:latin typeface="+mn-lt"/>
                        </a:rPr>
                        <a:t>Queen Mary University of London</a:t>
                      </a:r>
                    </a:p>
                  </a:txBody>
                  <a:tcPr marL="9524" marR="9524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17618">
                <a:tc>
                  <a:txBody>
                    <a:bodyPr/>
                    <a:lstStyle/>
                    <a:p>
                      <a:pPr algn="l" fontAlgn="b"/>
                      <a:r>
                        <a:rPr lang="tr-TR" sz="2400" b="0" i="0" u="none" strike="noStrike">
                          <a:effectLst/>
                          <a:latin typeface="+mn-lt"/>
                        </a:rPr>
                        <a:t>Queen's University Belfast</a:t>
                      </a:r>
                    </a:p>
                  </a:txBody>
                  <a:tcPr marL="9524" marR="9524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17618">
                <a:tc>
                  <a:txBody>
                    <a:bodyPr/>
                    <a:lstStyle/>
                    <a:p>
                      <a:pPr algn="l" fontAlgn="b"/>
                      <a:r>
                        <a:rPr lang="tr-TR" sz="2400" b="0" i="0" u="none" strike="noStrike">
                          <a:effectLst/>
                          <a:latin typeface="+mn-lt"/>
                        </a:rPr>
                        <a:t>Sheffield Business School</a:t>
                      </a:r>
                    </a:p>
                  </a:txBody>
                  <a:tcPr marL="9524" marR="9524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17618">
                <a:tc>
                  <a:txBody>
                    <a:bodyPr/>
                    <a:lstStyle/>
                    <a:p>
                      <a:pPr algn="l" fontAlgn="b"/>
                      <a:r>
                        <a:rPr lang="tr-TR" sz="2400" b="0" i="0" u="none" strike="noStrike">
                          <a:effectLst/>
                          <a:latin typeface="+mn-lt"/>
                        </a:rPr>
                        <a:t>Sheffield University</a:t>
                      </a:r>
                    </a:p>
                  </a:txBody>
                  <a:tcPr marL="9524" marR="9524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17618">
                <a:tc>
                  <a:txBody>
                    <a:bodyPr/>
                    <a:lstStyle/>
                    <a:p>
                      <a:pPr algn="l" fontAlgn="b"/>
                      <a:r>
                        <a:rPr lang="tr-TR" sz="2400" b="0" i="0" u="none" strike="noStrike">
                          <a:effectLst/>
                          <a:latin typeface="+mn-lt"/>
                        </a:rPr>
                        <a:t>Swansea University</a:t>
                      </a:r>
                    </a:p>
                  </a:txBody>
                  <a:tcPr marL="9524" marR="9524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17618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effectLst/>
                          <a:latin typeface="+mn-lt"/>
                        </a:rPr>
                        <a:t>Swiss School of Management (London Campus)</a:t>
                      </a:r>
                    </a:p>
                  </a:txBody>
                  <a:tcPr marL="9524" marR="9524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17618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effectLst/>
                          <a:latin typeface="+mn-lt"/>
                        </a:rPr>
                        <a:t>The London School of Economics and Political Science</a:t>
                      </a:r>
                    </a:p>
                  </a:txBody>
                  <a:tcPr marL="9524" marR="9524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17618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effectLst/>
                          <a:latin typeface="+mn-lt"/>
                        </a:rPr>
                        <a:t>University College Institute of Archeology</a:t>
                      </a:r>
                    </a:p>
                  </a:txBody>
                  <a:tcPr marL="9524" marR="9524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17618">
                <a:tc>
                  <a:txBody>
                    <a:bodyPr/>
                    <a:lstStyle/>
                    <a:p>
                      <a:pPr algn="l" fontAlgn="b"/>
                      <a:r>
                        <a:rPr lang="tr-TR" sz="2400" b="0" i="0" u="none" strike="noStrike">
                          <a:effectLst/>
                          <a:latin typeface="+mn-lt"/>
                        </a:rPr>
                        <a:t>University College London</a:t>
                      </a:r>
                    </a:p>
                  </a:txBody>
                  <a:tcPr marL="9524" marR="9524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17618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effectLst/>
                          <a:latin typeface="+mn-lt"/>
                        </a:rPr>
                        <a:t>University for the Creative Arts</a:t>
                      </a:r>
                    </a:p>
                  </a:txBody>
                  <a:tcPr marL="9524" marR="9524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50825" y="260350"/>
          <a:ext cx="8424863" cy="6264270"/>
        </p:xfrm>
        <a:graphic>
          <a:graphicData uri="http://schemas.openxmlformats.org/drawingml/2006/table">
            <a:tbl>
              <a:tblPr/>
              <a:tblGrid>
                <a:gridCol w="8424863"/>
              </a:tblGrid>
              <a:tr h="417618">
                <a:tc>
                  <a:txBody>
                    <a:bodyPr/>
                    <a:lstStyle/>
                    <a:p>
                      <a:pPr algn="l" fontAlgn="b"/>
                      <a:r>
                        <a:rPr lang="tr-TR" sz="2400" b="0" i="0" u="none" strike="noStrike" dirty="0">
                          <a:effectLst/>
                          <a:latin typeface="+mn-lt"/>
                        </a:rPr>
                        <a:t>University of Aberday Dundee</a:t>
                      </a: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17618">
                <a:tc>
                  <a:txBody>
                    <a:bodyPr/>
                    <a:lstStyle/>
                    <a:p>
                      <a:pPr algn="l" fontAlgn="b"/>
                      <a:r>
                        <a:rPr lang="tr-TR" sz="2400" b="0" i="0" u="none" strike="noStrike">
                          <a:effectLst/>
                          <a:latin typeface="+mn-lt"/>
                        </a:rPr>
                        <a:t>University of Aberdeen</a:t>
                      </a: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17618">
                <a:tc>
                  <a:txBody>
                    <a:bodyPr/>
                    <a:lstStyle/>
                    <a:p>
                      <a:pPr algn="l" fontAlgn="b"/>
                      <a:r>
                        <a:rPr lang="tr-TR" sz="2400" b="0" i="0" u="none" strike="noStrike">
                          <a:effectLst/>
                          <a:latin typeface="+mn-lt"/>
                        </a:rPr>
                        <a:t>University of Bath</a:t>
                      </a: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17618">
                <a:tc>
                  <a:txBody>
                    <a:bodyPr/>
                    <a:lstStyle/>
                    <a:p>
                      <a:pPr algn="l" fontAlgn="b"/>
                      <a:r>
                        <a:rPr lang="tr-TR" sz="2400" b="0" i="0" u="none" strike="noStrike">
                          <a:effectLst/>
                          <a:latin typeface="+mn-lt"/>
                        </a:rPr>
                        <a:t>University of Birmingham</a:t>
                      </a: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17618">
                <a:tc>
                  <a:txBody>
                    <a:bodyPr/>
                    <a:lstStyle/>
                    <a:p>
                      <a:pPr algn="l" fontAlgn="b"/>
                      <a:r>
                        <a:rPr lang="tr-TR" sz="2400" b="0" i="0" u="none" strike="noStrike">
                          <a:effectLst/>
                          <a:latin typeface="+mn-lt"/>
                        </a:rPr>
                        <a:t>University of Bradford</a:t>
                      </a: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17618">
                <a:tc>
                  <a:txBody>
                    <a:bodyPr/>
                    <a:lstStyle/>
                    <a:p>
                      <a:pPr algn="l" fontAlgn="b"/>
                      <a:r>
                        <a:rPr lang="tr-TR" sz="2400" b="0" i="0" u="none" strike="noStrike">
                          <a:effectLst/>
                          <a:latin typeface="+mn-lt"/>
                        </a:rPr>
                        <a:t>University of Brighton</a:t>
                      </a: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17618">
                <a:tc>
                  <a:txBody>
                    <a:bodyPr/>
                    <a:lstStyle/>
                    <a:p>
                      <a:pPr algn="l" fontAlgn="b"/>
                      <a:r>
                        <a:rPr lang="tr-TR" sz="2400" b="0" i="0" u="none" strike="noStrike">
                          <a:effectLst/>
                          <a:latin typeface="+mn-lt"/>
                        </a:rPr>
                        <a:t>University of Bristol</a:t>
                      </a: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17618">
                <a:tc>
                  <a:txBody>
                    <a:bodyPr/>
                    <a:lstStyle/>
                    <a:p>
                      <a:pPr algn="l" fontAlgn="b"/>
                      <a:r>
                        <a:rPr lang="tr-TR" sz="2400" b="0" i="0" u="none" strike="noStrike">
                          <a:effectLst/>
                          <a:latin typeface="+mn-lt"/>
                        </a:rPr>
                        <a:t>University of Cambridge</a:t>
                      </a: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17618">
                <a:tc>
                  <a:txBody>
                    <a:bodyPr/>
                    <a:lstStyle/>
                    <a:p>
                      <a:pPr algn="l" fontAlgn="b"/>
                      <a:r>
                        <a:rPr lang="tr-TR" sz="2400" b="0" i="0" u="none" strike="noStrike">
                          <a:effectLst/>
                          <a:latin typeface="+mn-lt"/>
                        </a:rPr>
                        <a:t>University of Central Lancashire</a:t>
                      </a: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17618">
                <a:tc>
                  <a:txBody>
                    <a:bodyPr/>
                    <a:lstStyle/>
                    <a:p>
                      <a:pPr algn="l" fontAlgn="b"/>
                      <a:r>
                        <a:rPr lang="tr-TR" sz="2400" b="0" i="0" u="none" strike="noStrike">
                          <a:effectLst/>
                          <a:latin typeface="+mn-lt"/>
                        </a:rPr>
                        <a:t>University of Dundee</a:t>
                      </a: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17618">
                <a:tc>
                  <a:txBody>
                    <a:bodyPr/>
                    <a:lstStyle/>
                    <a:p>
                      <a:pPr algn="l" fontAlgn="b"/>
                      <a:r>
                        <a:rPr lang="tr-TR" sz="2400" b="0" i="0" u="none" strike="noStrike">
                          <a:effectLst/>
                          <a:latin typeface="+mn-lt"/>
                        </a:rPr>
                        <a:t>University of East Anglia</a:t>
                      </a: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17618">
                <a:tc>
                  <a:txBody>
                    <a:bodyPr/>
                    <a:lstStyle/>
                    <a:p>
                      <a:pPr algn="l" fontAlgn="b"/>
                      <a:r>
                        <a:rPr lang="tr-TR" sz="2400" b="0" i="0" u="none" strike="noStrike">
                          <a:effectLst/>
                          <a:latin typeface="+mn-lt"/>
                        </a:rPr>
                        <a:t>University of East London</a:t>
                      </a: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17618">
                <a:tc>
                  <a:txBody>
                    <a:bodyPr/>
                    <a:lstStyle/>
                    <a:p>
                      <a:pPr algn="l" fontAlgn="b"/>
                      <a:r>
                        <a:rPr lang="tr-TR" sz="2400" b="0" i="0" u="none" strike="noStrike">
                          <a:effectLst/>
                          <a:latin typeface="+mn-lt"/>
                        </a:rPr>
                        <a:t>University of Edinburgh</a:t>
                      </a: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17618">
                <a:tc>
                  <a:txBody>
                    <a:bodyPr/>
                    <a:lstStyle/>
                    <a:p>
                      <a:pPr algn="l" fontAlgn="b"/>
                      <a:r>
                        <a:rPr lang="tr-TR" sz="2400" b="0" i="0" u="none" strike="noStrike">
                          <a:effectLst/>
                          <a:latin typeface="+mn-lt"/>
                        </a:rPr>
                        <a:t>University of Essex</a:t>
                      </a: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17618">
                <a:tc>
                  <a:txBody>
                    <a:bodyPr/>
                    <a:lstStyle/>
                    <a:p>
                      <a:pPr algn="l" fontAlgn="b"/>
                      <a:r>
                        <a:rPr lang="tr-TR" sz="2400" b="0" i="0" u="none" strike="noStrike" dirty="0">
                          <a:effectLst/>
                          <a:latin typeface="+mn-lt"/>
                        </a:rPr>
                        <a:t>University of Exeter</a:t>
                      </a: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50825" y="260350"/>
          <a:ext cx="8497888" cy="6543675"/>
        </p:xfrm>
        <a:graphic>
          <a:graphicData uri="http://schemas.openxmlformats.org/drawingml/2006/table">
            <a:tbl>
              <a:tblPr/>
              <a:tblGrid>
                <a:gridCol w="8497888"/>
              </a:tblGrid>
              <a:tr h="417646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0" i="0" u="none" strike="noStrike" dirty="0">
                          <a:effectLst/>
                          <a:latin typeface="+mn-lt"/>
                        </a:rPr>
                        <a:t>University of Glamorgan</a:t>
                      </a: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17646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0" i="0" u="none" strike="noStrike">
                          <a:effectLst/>
                          <a:latin typeface="+mn-lt"/>
                        </a:rPr>
                        <a:t>University of Glasgow</a:t>
                      </a: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17646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0" i="0" u="none" strike="noStrike">
                          <a:effectLst/>
                          <a:latin typeface="+mn-lt"/>
                        </a:rPr>
                        <a:t>University of Greenwich</a:t>
                      </a: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17646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0" i="0" u="none" strike="noStrike">
                          <a:effectLst/>
                          <a:latin typeface="+mn-lt"/>
                        </a:rPr>
                        <a:t>University of Hertfordshire</a:t>
                      </a: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17646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0" i="0" u="none" strike="noStrike">
                          <a:effectLst/>
                          <a:latin typeface="+mn-lt"/>
                        </a:rPr>
                        <a:t>University of Hull</a:t>
                      </a: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17646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0" i="0" u="none" strike="noStrike">
                          <a:effectLst/>
                          <a:latin typeface="+mn-lt"/>
                        </a:rPr>
                        <a:t>University of Kent</a:t>
                      </a: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17646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0" i="0" u="none" strike="noStrike">
                          <a:effectLst/>
                          <a:latin typeface="+mn-lt"/>
                        </a:rPr>
                        <a:t>University of Leeds</a:t>
                      </a: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17646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0" i="0" u="none" strike="noStrike">
                          <a:effectLst/>
                          <a:latin typeface="+mn-lt"/>
                        </a:rPr>
                        <a:t>University of Leicester</a:t>
                      </a: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17646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0" i="0" u="none" strike="noStrike">
                          <a:effectLst/>
                          <a:latin typeface="+mn-lt"/>
                        </a:rPr>
                        <a:t>University of Liverpool</a:t>
                      </a: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17646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0" i="0" u="none" strike="noStrike">
                          <a:effectLst/>
                          <a:latin typeface="+mn-lt"/>
                        </a:rPr>
                        <a:t>University of London</a:t>
                      </a: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17646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0" i="0" u="none" strike="noStrike">
                          <a:effectLst/>
                          <a:latin typeface="+mn-lt"/>
                        </a:rPr>
                        <a:t>University of Manchester</a:t>
                      </a: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17646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0" i="0" u="none" strike="noStrike">
                          <a:effectLst/>
                          <a:latin typeface="+mn-lt"/>
                        </a:rPr>
                        <a:t>University of Northampton</a:t>
                      </a: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17646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0" i="0" u="none" strike="noStrike">
                          <a:effectLst/>
                          <a:latin typeface="+mn-lt"/>
                        </a:rPr>
                        <a:t>University of Nottingham</a:t>
                      </a: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17646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0" i="0" u="none" strike="noStrike">
                          <a:effectLst/>
                          <a:latin typeface="+mn-lt"/>
                        </a:rPr>
                        <a:t>University of Oxford</a:t>
                      </a: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17646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0" i="0" u="none" strike="noStrike" dirty="0">
                          <a:effectLst/>
                          <a:latin typeface="+mn-lt"/>
                        </a:rPr>
                        <a:t>University of Plymouth</a:t>
                      </a: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z="2800" dirty="0">
                <a:solidFill>
                  <a:schemeClr val="accent1">
                    <a:lumMod val="40000"/>
                    <a:lumOff val="60000"/>
                  </a:schemeClr>
                </a:solidFill>
                <a:latin typeface="Arial Unicode MS" pitchFamily="34" charset="-128"/>
              </a:rPr>
              <a:t>Yıllara Göre Bursların Dağılımı</a:t>
            </a:r>
            <a:r>
              <a:rPr lang="tr-TR" dirty="0">
                <a:solidFill>
                  <a:schemeClr val="accent1">
                    <a:lumMod val="40000"/>
                    <a:lumOff val="60000"/>
                  </a:schemeClr>
                </a:solidFill>
                <a:latin typeface="Arial Unicode MS" pitchFamily="34" charset="-128"/>
              </a:rPr>
              <a:t/>
            </a:r>
            <a:br>
              <a:rPr lang="tr-TR" dirty="0">
                <a:solidFill>
                  <a:schemeClr val="accent1">
                    <a:lumMod val="40000"/>
                    <a:lumOff val="60000"/>
                  </a:schemeClr>
                </a:solidFill>
                <a:latin typeface="Arial Unicode MS" pitchFamily="34" charset="-128"/>
              </a:rPr>
            </a:br>
            <a:endParaRPr lang="tr-TR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0568192"/>
              </p:ext>
            </p:extLst>
          </p:nvPr>
        </p:nvGraphicFramePr>
        <p:xfrm>
          <a:off x="611188" y="1600200"/>
          <a:ext cx="7550150" cy="46847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74771"/>
                <a:gridCol w="2575379"/>
              </a:tblGrid>
              <a:tr h="580006">
                <a:tc>
                  <a:txBody>
                    <a:bodyPr/>
                    <a:lstStyle/>
                    <a:p>
                      <a:pPr algn="l" fontAlgn="ctr"/>
                      <a:r>
                        <a:rPr lang="tr-TR" sz="300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Akademik Yıl :</a:t>
                      </a:r>
                      <a:r>
                        <a:rPr lang="tr-TR" sz="3000" u="none" strike="noStrike" baseline="0" dirty="0" smtClean="0">
                          <a:solidFill>
                            <a:srgbClr val="7030A0"/>
                          </a:solidFill>
                          <a:effectLst/>
                        </a:rPr>
                        <a:t> </a:t>
                      </a:r>
                      <a:r>
                        <a:rPr lang="tr-TR" sz="300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 2007/08</a:t>
                      </a:r>
                      <a:endParaRPr lang="tr-TR" sz="3000" b="1" i="0" u="none" strike="noStrike" dirty="0">
                        <a:solidFill>
                          <a:srgbClr val="7030A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ctr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3000" u="none" strike="noStrike" dirty="0">
                          <a:effectLst/>
                        </a:rPr>
                        <a:t> </a:t>
                      </a:r>
                      <a:endParaRPr lang="tr-TR" sz="3000" b="1" i="0" u="none" strike="noStrike" dirty="0">
                        <a:solidFill>
                          <a:srgbClr val="9C65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ctr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</a:tr>
              <a:tr h="623663">
                <a:tc>
                  <a:txBody>
                    <a:bodyPr/>
                    <a:lstStyle/>
                    <a:p>
                      <a:pPr algn="l" fontAlgn="ctr"/>
                      <a:endParaRPr lang="tr-TR" sz="3000" b="1" i="0" u="none" strike="noStrike" dirty="0">
                        <a:solidFill>
                          <a:srgbClr val="9C65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ctr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3000" u="none" strike="noStrike">
                          <a:effectLst/>
                        </a:rPr>
                        <a:t> </a:t>
                      </a:r>
                      <a:endParaRPr lang="tr-TR" sz="3000" b="1" i="0" u="none" strike="noStrike">
                        <a:solidFill>
                          <a:srgbClr val="9C65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ctr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</a:tr>
              <a:tr h="924021">
                <a:tc>
                  <a:txBody>
                    <a:bodyPr/>
                    <a:lstStyle/>
                    <a:p>
                      <a:pPr algn="l" fontAlgn="b"/>
                      <a:endParaRPr lang="tr-TR" sz="3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3000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Toplam</a:t>
                      </a:r>
                      <a:r>
                        <a:rPr lang="tr-TR" sz="3000" u="none" strike="noStrike" baseline="0" dirty="0" smtClean="0">
                          <a:solidFill>
                            <a:srgbClr val="0070C0"/>
                          </a:solidFill>
                          <a:effectLst/>
                        </a:rPr>
                        <a:t> Bursiyer Sayısı  </a:t>
                      </a:r>
                      <a:endParaRPr lang="tr-TR" sz="30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ctr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</a:tr>
              <a:tr h="623663">
                <a:tc>
                  <a:txBody>
                    <a:bodyPr/>
                    <a:lstStyle/>
                    <a:p>
                      <a:pPr algn="l" fontAlgn="t"/>
                      <a:r>
                        <a:rPr lang="tr-TR" sz="3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Lisans/Yüksek Lisans öğrencileri</a:t>
                      </a:r>
                      <a:endParaRPr lang="tr-TR" sz="3000" b="0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5" marR="9525" marT="9526" marB="0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3000" u="none" strike="noStrike" dirty="0" smtClean="0">
                          <a:effectLst/>
                        </a:rPr>
                        <a:t>15</a:t>
                      </a:r>
                      <a:endParaRPr lang="tr-TR" sz="3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ctr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</a:tr>
              <a:tr h="623663">
                <a:tc>
                  <a:txBody>
                    <a:bodyPr/>
                    <a:lstStyle/>
                    <a:p>
                      <a:pPr algn="l" fontAlgn="t"/>
                      <a:r>
                        <a:rPr lang="tr-TR" sz="3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Öğretmenler /Öğretim</a:t>
                      </a:r>
                      <a:r>
                        <a:rPr lang="tr-TR" sz="3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 Görevlisi</a:t>
                      </a:r>
                      <a:endParaRPr lang="tr-TR" sz="3000" b="0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5" marR="9525" marT="9526" marB="0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3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tr-TR" sz="3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6" marB="0" anchor="ctr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</a:tr>
              <a:tr h="654848">
                <a:tc>
                  <a:txBody>
                    <a:bodyPr/>
                    <a:lstStyle/>
                    <a:p>
                      <a:pPr algn="l" fontAlgn="t"/>
                      <a:r>
                        <a:rPr lang="tr-TR" sz="3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(8 </a:t>
                      </a:r>
                      <a:r>
                        <a:rPr lang="tr-TR" sz="30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kısa süreli-7 uzun</a:t>
                      </a:r>
                      <a:r>
                        <a:rPr lang="tr-TR" sz="300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tr-TR" sz="3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süreli)</a:t>
                      </a:r>
                      <a:endParaRPr lang="tr-TR" sz="3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6" marB="0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3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ctr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</a:tr>
              <a:tr h="654848">
                <a:tc>
                  <a:txBody>
                    <a:bodyPr/>
                    <a:lstStyle/>
                    <a:p>
                      <a:pPr algn="l" fontAlgn="t"/>
                      <a:r>
                        <a:rPr lang="tr-TR" sz="30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Toplam</a:t>
                      </a:r>
                      <a:endParaRPr lang="tr-TR" sz="30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3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30</a:t>
                      </a:r>
                      <a:endParaRPr lang="tr-TR" sz="30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ctr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51520" y="9"/>
          <a:ext cx="8424168" cy="6680539"/>
        </p:xfrm>
        <a:graphic>
          <a:graphicData uri="http://schemas.openxmlformats.org/drawingml/2006/table">
            <a:tbl>
              <a:tblPr/>
              <a:tblGrid>
                <a:gridCol w="8424168"/>
              </a:tblGrid>
              <a:tr h="446021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0" i="0" u="none" strike="noStrike" dirty="0">
                          <a:effectLst/>
                          <a:latin typeface="+mn-lt"/>
                        </a:rPr>
                        <a:t>University of Portsmouth</a:t>
                      </a:r>
                    </a:p>
                  </a:txBody>
                  <a:tcPr marL="9524" marR="9524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46021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0" i="0" u="none" strike="noStrike">
                          <a:effectLst/>
                          <a:latin typeface="+mn-lt"/>
                        </a:rPr>
                        <a:t>University of Reading</a:t>
                      </a:r>
                    </a:p>
                  </a:txBody>
                  <a:tcPr marL="9524" marR="9524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46021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0" i="0" u="none" strike="noStrike" dirty="0">
                          <a:effectLst/>
                          <a:latin typeface="+mn-lt"/>
                        </a:rPr>
                        <a:t>University of Roehampton</a:t>
                      </a:r>
                    </a:p>
                  </a:txBody>
                  <a:tcPr marL="9524" marR="9524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46021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0" i="0" u="none" strike="noStrike">
                          <a:effectLst/>
                          <a:latin typeface="+mn-lt"/>
                        </a:rPr>
                        <a:t>University of Salford</a:t>
                      </a:r>
                    </a:p>
                  </a:txBody>
                  <a:tcPr marL="9524" marR="9524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46021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0" i="0" u="none" strike="noStrike">
                          <a:effectLst/>
                          <a:latin typeface="+mn-lt"/>
                        </a:rPr>
                        <a:t>University of Southampton</a:t>
                      </a:r>
                    </a:p>
                  </a:txBody>
                  <a:tcPr marL="9524" marR="9524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46021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0" i="0" u="none" strike="noStrike">
                          <a:effectLst/>
                          <a:latin typeface="+mn-lt"/>
                        </a:rPr>
                        <a:t>University of St Andrews</a:t>
                      </a:r>
                    </a:p>
                  </a:txBody>
                  <a:tcPr marL="9524" marR="9524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46021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0" i="0" u="none" strike="noStrike">
                          <a:effectLst/>
                          <a:latin typeface="+mn-lt"/>
                        </a:rPr>
                        <a:t>University of Stirling</a:t>
                      </a:r>
                    </a:p>
                  </a:txBody>
                  <a:tcPr marL="9524" marR="9524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46021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0" i="0" u="none" strike="noStrike">
                          <a:effectLst/>
                          <a:latin typeface="+mn-lt"/>
                        </a:rPr>
                        <a:t>University of Strathclyde</a:t>
                      </a:r>
                    </a:p>
                  </a:txBody>
                  <a:tcPr marL="9524" marR="9524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46021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0" i="0" u="none" strike="noStrike">
                          <a:effectLst/>
                          <a:latin typeface="+mn-lt"/>
                        </a:rPr>
                        <a:t>University of Sunderland</a:t>
                      </a:r>
                    </a:p>
                  </a:txBody>
                  <a:tcPr marL="9524" marR="9524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46021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0" i="0" u="none" strike="noStrike">
                          <a:effectLst/>
                          <a:latin typeface="+mn-lt"/>
                        </a:rPr>
                        <a:t>University of Surrey</a:t>
                      </a:r>
                    </a:p>
                  </a:txBody>
                  <a:tcPr marL="9524" marR="9524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25056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0" i="0" u="none" strike="noStrike" dirty="0" smtClean="0">
                          <a:effectLst/>
                          <a:latin typeface="+mn-lt"/>
                        </a:rPr>
                        <a:t>University </a:t>
                      </a:r>
                      <a:r>
                        <a:rPr lang="tr-TR" sz="2800" b="0" i="0" u="none" strike="noStrike" dirty="0">
                          <a:effectLst/>
                          <a:latin typeface="+mn-lt"/>
                        </a:rPr>
                        <a:t>of Sussex</a:t>
                      </a:r>
                    </a:p>
                  </a:txBody>
                  <a:tcPr marL="9524" marR="9524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46021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0" i="0" u="none" strike="noStrike" dirty="0">
                          <a:effectLst/>
                          <a:latin typeface="+mn-lt"/>
                        </a:rPr>
                        <a:t>University of Ulster</a:t>
                      </a:r>
                    </a:p>
                  </a:txBody>
                  <a:tcPr marL="9524" marR="9524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46021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0" i="0" u="none" strike="noStrike" dirty="0">
                          <a:effectLst/>
                          <a:latin typeface="+mn-lt"/>
                        </a:rPr>
                        <a:t>University of Warwick</a:t>
                      </a:r>
                    </a:p>
                  </a:txBody>
                  <a:tcPr marL="9524" marR="9524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46021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0" i="0" u="none" strike="noStrike">
                          <a:effectLst/>
                          <a:latin typeface="+mn-lt"/>
                        </a:rPr>
                        <a:t>University of Westminster</a:t>
                      </a:r>
                    </a:p>
                  </a:txBody>
                  <a:tcPr marL="9524" marR="9524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46021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0" i="0" u="none" strike="noStrike" dirty="0">
                          <a:effectLst/>
                          <a:latin typeface="+mn-lt"/>
                        </a:rPr>
                        <a:t>University of Wolverhampton</a:t>
                      </a:r>
                    </a:p>
                  </a:txBody>
                  <a:tcPr marL="9524" marR="9524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23850" y="549275"/>
          <a:ext cx="7777163" cy="2592390"/>
        </p:xfrm>
        <a:graphic>
          <a:graphicData uri="http://schemas.openxmlformats.org/drawingml/2006/table">
            <a:tbl>
              <a:tblPr/>
              <a:tblGrid>
                <a:gridCol w="7777163"/>
              </a:tblGrid>
              <a:tr h="518478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0" i="0" u="none" strike="noStrike" dirty="0">
                          <a:effectLst/>
                          <a:latin typeface="+mn-lt"/>
                        </a:rPr>
                        <a:t>University of Worcester</a:t>
                      </a:r>
                    </a:p>
                  </a:txBody>
                  <a:tcPr marL="9526" marR="9526" marT="95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518478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0" i="0" u="none" strike="noStrike" dirty="0">
                          <a:effectLst/>
                          <a:latin typeface="+mn-lt"/>
                        </a:rPr>
                        <a:t>University of York</a:t>
                      </a:r>
                    </a:p>
                  </a:txBody>
                  <a:tcPr marL="9526" marR="9526" marT="95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518478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0" i="0" u="none" strike="noStrike">
                          <a:effectLst/>
                          <a:latin typeface="+mn-lt"/>
                        </a:rPr>
                        <a:t>Writtle College</a:t>
                      </a:r>
                    </a:p>
                  </a:txBody>
                  <a:tcPr marL="9526" marR="9526" marT="95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518478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0" i="0" u="none" strike="noStrike" dirty="0">
                          <a:effectLst/>
                          <a:latin typeface="+mn-lt"/>
                        </a:rPr>
                        <a:t>York St. John University </a:t>
                      </a:r>
                    </a:p>
                  </a:txBody>
                  <a:tcPr marL="9526" marR="9526" marT="95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518478"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6" marR="9526" marT="95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23850" y="2852738"/>
          <a:ext cx="7776542" cy="1728786"/>
        </p:xfrm>
        <a:graphic>
          <a:graphicData uri="http://schemas.openxmlformats.org/drawingml/2006/table">
            <a:tbl>
              <a:tblPr/>
              <a:tblGrid>
                <a:gridCol w="7776542"/>
              </a:tblGrid>
              <a:tr h="576262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1" i="0" u="sng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Avusturya</a:t>
                      </a:r>
                      <a:endParaRPr lang="tr-TR" sz="2800" b="1" i="0" u="sng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4" marR="9524" marT="9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576262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0" i="0" u="none" strike="noStrike" dirty="0">
                          <a:effectLst/>
                          <a:latin typeface="+mn-lt"/>
                        </a:rPr>
                        <a:t>Kunst Universitat Linz</a:t>
                      </a:r>
                    </a:p>
                  </a:txBody>
                  <a:tcPr marL="9524" marR="9524" marT="9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576262">
                <a:tc>
                  <a:txBody>
                    <a:bodyPr/>
                    <a:lstStyle/>
                    <a:p>
                      <a:pPr algn="l" fontAlgn="b"/>
                      <a:r>
                        <a:rPr lang="de-DE" sz="2800" b="0" i="0" u="none" strike="noStrike" dirty="0">
                          <a:effectLst/>
                          <a:latin typeface="+mn-lt"/>
                        </a:rPr>
                        <a:t>Universitat fuer Musik und Darstellende Kunst</a:t>
                      </a:r>
                    </a:p>
                  </a:txBody>
                  <a:tcPr marL="9524" marR="9524" marT="9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51520" y="5013325"/>
          <a:ext cx="7920880" cy="1156174"/>
        </p:xfrm>
        <a:graphic>
          <a:graphicData uri="http://schemas.openxmlformats.org/drawingml/2006/table">
            <a:tbl>
              <a:tblPr/>
              <a:tblGrid>
                <a:gridCol w="7920880"/>
              </a:tblGrid>
              <a:tr h="72579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  </a:t>
                      </a:r>
                      <a:r>
                        <a:rPr lang="tr-TR" sz="2800" b="1" i="0" u="sng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Danimarka</a:t>
                      </a:r>
                      <a:endParaRPr lang="tr-TR" sz="2800" b="1" i="0" u="sng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6" marR="9526" marT="95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719931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0" i="0" u="none" strike="noStrike" dirty="0" smtClean="0">
                          <a:effectLst/>
                          <a:latin typeface="+mn-lt"/>
                        </a:rPr>
                        <a:t>  University </a:t>
                      </a:r>
                      <a:r>
                        <a:rPr lang="tr-TR" sz="2800" b="0" i="0" u="none" strike="noStrike" dirty="0">
                          <a:effectLst/>
                          <a:latin typeface="+mn-lt"/>
                        </a:rPr>
                        <a:t>of Aarhus</a:t>
                      </a:r>
                    </a:p>
                  </a:txBody>
                  <a:tcPr marL="9526" marR="9526" marT="95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95288" y="333375"/>
          <a:ext cx="8137152" cy="3926205"/>
        </p:xfrm>
        <a:graphic>
          <a:graphicData uri="http://schemas.openxmlformats.org/drawingml/2006/table">
            <a:tbl>
              <a:tblPr/>
              <a:tblGrid>
                <a:gridCol w="8137152"/>
              </a:tblGrid>
              <a:tr h="392044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1" i="0" u="sng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Belçika</a:t>
                      </a:r>
                      <a:endParaRPr lang="tr-TR" sz="2800" b="1" i="0" u="sng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392044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0" i="0" u="none" strike="noStrike">
                          <a:effectLst/>
                          <a:latin typeface="+mn-lt"/>
                        </a:rPr>
                        <a:t>Conservatoire Royal de Liege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392044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0" i="0" u="none" strike="noStrike">
                          <a:effectLst/>
                          <a:latin typeface="+mn-lt"/>
                        </a:rPr>
                        <a:t>Conservatoire Royal De Mons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392044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0" i="0" u="none" strike="noStrike">
                          <a:effectLst/>
                          <a:latin typeface="+mn-lt"/>
                        </a:rPr>
                        <a:t>Facultes Universitaries Saint Louis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392044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0" i="0" u="none" strike="noStrike">
                          <a:effectLst/>
                          <a:latin typeface="+mn-lt"/>
                        </a:rPr>
                        <a:t>Gent University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392044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0" i="0" u="none" strike="noStrike">
                          <a:effectLst/>
                          <a:latin typeface="+mn-lt"/>
                        </a:rPr>
                        <a:t>Katholieke Universiteit Leuven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392044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dirty="0">
                          <a:effectLst/>
                          <a:latin typeface="+mn-lt"/>
                        </a:rPr>
                        <a:t>The International School of Protocol and Diplomacy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392044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0" i="0" u="none" strike="noStrike">
                          <a:effectLst/>
                          <a:latin typeface="+mn-lt"/>
                        </a:rPr>
                        <a:t>University College Ghent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392044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0" i="0" u="none" strike="noStrike" dirty="0">
                          <a:effectLst/>
                          <a:latin typeface="+mn-lt"/>
                        </a:rPr>
                        <a:t>Vrije University of Brussels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9750" y="4941888"/>
          <a:ext cx="7992690" cy="1655763"/>
        </p:xfrm>
        <a:graphic>
          <a:graphicData uri="http://schemas.openxmlformats.org/drawingml/2006/table">
            <a:tbl>
              <a:tblPr/>
              <a:tblGrid>
                <a:gridCol w="7992690"/>
              </a:tblGrid>
              <a:tr h="551921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1" i="0" u="sng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Finlandiya</a:t>
                      </a:r>
                      <a:endParaRPr lang="tr-TR" sz="2800" b="1" i="0" u="sng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4" marR="9524" marT="95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551921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0" i="0" u="none" strike="noStrike">
                          <a:effectLst/>
                          <a:latin typeface="+mn-lt"/>
                        </a:rPr>
                        <a:t>University of Lapland</a:t>
                      </a:r>
                    </a:p>
                  </a:txBody>
                  <a:tcPr marL="9524" marR="9524" marT="95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551921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0" i="0" u="none" strike="noStrike" dirty="0">
                          <a:effectLst/>
                          <a:latin typeface="+mn-lt"/>
                        </a:rPr>
                        <a:t>University of Tampere</a:t>
                      </a:r>
                    </a:p>
                  </a:txBody>
                  <a:tcPr marL="9524" marR="9524" marT="95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79512" y="188640"/>
          <a:ext cx="8496944" cy="2016226"/>
        </p:xfrm>
        <a:graphic>
          <a:graphicData uri="http://schemas.openxmlformats.org/drawingml/2006/table">
            <a:tbl>
              <a:tblPr/>
              <a:tblGrid>
                <a:gridCol w="8496944"/>
              </a:tblGrid>
              <a:tr h="624143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800" b="1" i="0" u="sng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Çek</a:t>
                      </a:r>
                      <a:r>
                        <a:rPr lang="tr-TR" sz="2800" b="1" i="0" u="sng" strike="noStrike" baseline="0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 Cumhuriyeti</a:t>
                      </a:r>
                      <a:endParaRPr lang="tr-TR" sz="2800" b="1" i="0" u="sng" strike="noStrike" dirty="0" smtClean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  <a:p>
                      <a:pPr algn="l" fontAlgn="b"/>
                      <a:endParaRPr lang="tr-TR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62551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Charles Universty</a:t>
                      </a:r>
                      <a:endParaRPr lang="tr-TR" sz="2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66981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dirty="0">
                          <a:effectLst/>
                          <a:latin typeface="+mn-lt"/>
                        </a:rPr>
                        <a:t>Academy of Arts, Architecture and Design Prague</a:t>
                      </a:r>
                    </a:p>
                  </a:txBody>
                  <a:tcPr marL="9525" marR="9525" marT="95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62551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0" i="0" u="none" strike="noStrike" dirty="0">
                          <a:effectLst/>
                          <a:latin typeface="+mn-lt"/>
                        </a:rPr>
                        <a:t>Prague College (Teesside University)</a:t>
                      </a:r>
                    </a:p>
                  </a:txBody>
                  <a:tcPr marL="9525" marR="9525" marT="95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79388" y="2204868"/>
          <a:ext cx="8497068" cy="4798706"/>
        </p:xfrm>
        <a:graphic>
          <a:graphicData uri="http://schemas.openxmlformats.org/drawingml/2006/table">
            <a:tbl>
              <a:tblPr/>
              <a:tblGrid>
                <a:gridCol w="8497068"/>
              </a:tblGrid>
              <a:tr h="288028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1" i="0" u="sng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İtalya</a:t>
                      </a:r>
                      <a:endParaRPr lang="tr-TR" sz="2800" b="1" i="0" u="sng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6" marR="9526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23012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0" i="0" u="none" strike="noStrike" dirty="0">
                          <a:effectLst/>
                          <a:latin typeface="+mn-lt"/>
                        </a:rPr>
                        <a:t>Domus Academy</a:t>
                      </a:r>
                    </a:p>
                  </a:txBody>
                  <a:tcPr marL="9526" marR="9526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23012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0" i="0" u="none" strike="noStrike" dirty="0">
                          <a:effectLst/>
                          <a:latin typeface="+mn-lt"/>
                        </a:rPr>
                        <a:t>Florence Design Academy</a:t>
                      </a:r>
                    </a:p>
                  </a:txBody>
                  <a:tcPr marL="9526" marR="9526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23012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0" i="0" u="none" strike="noStrike" dirty="0">
                          <a:effectLst/>
                          <a:latin typeface="+mn-lt"/>
                        </a:rPr>
                        <a:t>Florence Institute of Design</a:t>
                      </a:r>
                    </a:p>
                  </a:txBody>
                  <a:tcPr marL="9526" marR="9526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23012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0" i="0" u="none" strike="noStrike">
                          <a:effectLst/>
                          <a:latin typeface="+mn-lt"/>
                        </a:rPr>
                        <a:t>Instituto Superiore di Design</a:t>
                      </a:r>
                    </a:p>
                  </a:txBody>
                  <a:tcPr marL="9526" marR="9526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23012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0" i="0" u="none" strike="noStrike" dirty="0">
                          <a:effectLst/>
                          <a:latin typeface="+mn-lt"/>
                        </a:rPr>
                        <a:t>Johns Hopkins University</a:t>
                      </a:r>
                    </a:p>
                  </a:txBody>
                  <a:tcPr marL="9526" marR="9526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23012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0" i="0" u="none" strike="noStrike">
                          <a:effectLst/>
                          <a:latin typeface="+mn-lt"/>
                        </a:rPr>
                        <a:t>Palazzo Spinelli</a:t>
                      </a:r>
                    </a:p>
                  </a:txBody>
                  <a:tcPr marL="9526" marR="9526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23012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0" i="0" u="none" strike="noStrike">
                          <a:effectLst/>
                          <a:latin typeface="+mn-lt"/>
                        </a:rPr>
                        <a:t>Politecnico di Milano</a:t>
                      </a:r>
                    </a:p>
                  </a:txBody>
                  <a:tcPr marL="9526" marR="9526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23012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0" i="0" u="none" strike="noStrike">
                          <a:effectLst/>
                          <a:latin typeface="+mn-lt"/>
                        </a:rPr>
                        <a:t>Scuola Politecnica di Design</a:t>
                      </a:r>
                    </a:p>
                  </a:txBody>
                  <a:tcPr marL="9526" marR="9526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23012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0" i="0" u="none" strike="noStrike">
                          <a:effectLst/>
                          <a:latin typeface="+mn-lt"/>
                        </a:rPr>
                        <a:t>University of Bologna</a:t>
                      </a:r>
                    </a:p>
                  </a:txBody>
                  <a:tcPr marL="9526" marR="9526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23012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dirty="0">
                          <a:effectLst/>
                          <a:latin typeface="+mn-lt"/>
                        </a:rPr>
                        <a:t>University of Modena and Reggio Emilia</a:t>
                      </a:r>
                    </a:p>
                  </a:txBody>
                  <a:tcPr marL="9526" marR="9526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95536" y="188640"/>
          <a:ext cx="8352928" cy="6480726"/>
        </p:xfrm>
        <a:graphic>
          <a:graphicData uri="http://schemas.openxmlformats.org/drawingml/2006/table">
            <a:tbl>
              <a:tblPr/>
              <a:tblGrid>
                <a:gridCol w="8352928"/>
              </a:tblGrid>
              <a:tr h="462909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1" i="0" u="sng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Hollanda</a:t>
                      </a:r>
                      <a:endParaRPr lang="tr-TR" sz="2800" b="1" i="0" u="sng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62909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0" i="0" u="none" strike="noStrike">
                          <a:effectLst/>
                          <a:latin typeface="+mn-lt"/>
                        </a:rPr>
                        <a:t>Delft University of Technology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62909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>
                          <a:effectLst/>
                          <a:latin typeface="+mn-lt"/>
                        </a:rPr>
                        <a:t>Dronten University of Applied Sciences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62909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0" i="0" u="none" strike="noStrike">
                          <a:effectLst/>
                          <a:latin typeface="+mn-lt"/>
                        </a:rPr>
                        <a:t>Erasmus University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62909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0" i="0" u="none" strike="noStrike">
                          <a:effectLst/>
                          <a:latin typeface="+mn-lt"/>
                        </a:rPr>
                        <a:t>Maastricht School of Management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62909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0" i="0" u="none" strike="noStrike" dirty="0">
                          <a:effectLst/>
                          <a:latin typeface="+mn-lt"/>
                        </a:rPr>
                        <a:t>Maastricht University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62909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0" i="0" u="none" strike="noStrike" dirty="0">
                          <a:effectLst/>
                          <a:latin typeface="+mn-lt"/>
                        </a:rPr>
                        <a:t>Radboud University Nijmegen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62909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0" i="0" u="none" strike="noStrike" dirty="0">
                          <a:effectLst/>
                          <a:latin typeface="+mn-lt"/>
                        </a:rPr>
                        <a:t>Tilburg University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62909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0" i="0" u="none" strike="noStrike">
                          <a:effectLst/>
                          <a:latin typeface="+mn-lt"/>
                        </a:rPr>
                        <a:t>Universiteit Leiden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62909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0" i="0" u="none" strike="noStrike">
                          <a:effectLst/>
                          <a:latin typeface="+mn-lt"/>
                        </a:rPr>
                        <a:t>Universiteit Utrecht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62909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0" i="0" u="none" strike="noStrike">
                          <a:effectLst/>
                          <a:latin typeface="+mn-lt"/>
                        </a:rPr>
                        <a:t>University of Amsterdam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62909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0" i="0" u="none" strike="noStrike">
                          <a:effectLst/>
                          <a:latin typeface="+mn-lt"/>
                        </a:rPr>
                        <a:t>University of Twente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62909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>
                          <a:effectLst/>
                          <a:latin typeface="+mn-lt"/>
                        </a:rPr>
                        <a:t>Utrecht School of the Arts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62909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0" i="0" u="none" strike="noStrike" dirty="0">
                          <a:effectLst/>
                          <a:latin typeface="+mn-lt"/>
                        </a:rPr>
                        <a:t>Utrecht University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11560" y="0"/>
          <a:ext cx="8208963" cy="7505700"/>
        </p:xfrm>
        <a:graphic>
          <a:graphicData uri="http://schemas.openxmlformats.org/drawingml/2006/table">
            <a:tbl>
              <a:tblPr/>
              <a:tblGrid>
                <a:gridCol w="8208963"/>
              </a:tblGrid>
              <a:tr h="332043">
                <a:tc>
                  <a:txBody>
                    <a:bodyPr/>
                    <a:lstStyle/>
                    <a:p>
                      <a:pPr algn="l" fontAlgn="b"/>
                      <a:r>
                        <a:rPr lang="tr-TR" sz="2400" b="1" i="0" u="sng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Fransa</a:t>
                      </a:r>
                      <a:endParaRPr lang="tr-TR" sz="2400" b="1" i="0" u="sng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2043"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b="0" i="0" u="none" strike="noStrike" dirty="0">
                          <a:effectLst/>
                          <a:latin typeface="+mn-lt"/>
                        </a:rPr>
                        <a:t>ATLA l'</a:t>
                      </a:r>
                      <a:r>
                        <a:rPr lang="fr-FR" sz="2400" b="0" i="0" u="none" strike="noStrike" dirty="0" err="1">
                          <a:effectLst/>
                          <a:latin typeface="+mn-lt"/>
                        </a:rPr>
                        <a:t>ecole</a:t>
                      </a:r>
                      <a:r>
                        <a:rPr lang="fr-FR" sz="2400" b="0" i="0" u="none" strike="noStrike" dirty="0">
                          <a:effectLst/>
                          <a:latin typeface="+mn-lt"/>
                        </a:rPr>
                        <a:t> des musiques actuelles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332043">
                <a:tc>
                  <a:txBody>
                    <a:bodyPr/>
                    <a:lstStyle/>
                    <a:p>
                      <a:pPr algn="l" fontAlgn="b"/>
                      <a:r>
                        <a:rPr lang="tr-TR" sz="2400" b="0" i="0" u="none" strike="noStrike">
                          <a:effectLst/>
                          <a:latin typeface="+mn-lt"/>
                        </a:rPr>
                        <a:t>Burgundy School of Business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332043">
                <a:tc>
                  <a:txBody>
                    <a:bodyPr/>
                    <a:lstStyle/>
                    <a:p>
                      <a:pPr algn="l" fontAlgn="b"/>
                      <a:r>
                        <a:rPr lang="tr-TR" sz="2400" b="0" i="0" u="none" strike="noStrike">
                          <a:effectLst/>
                          <a:latin typeface="+mn-lt"/>
                        </a:rPr>
                        <a:t>CAVILAM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332043">
                <a:tc>
                  <a:txBody>
                    <a:bodyPr/>
                    <a:lstStyle/>
                    <a:p>
                      <a:pPr algn="l" fontAlgn="b"/>
                      <a:r>
                        <a:rPr lang="tr-TR" sz="2400" b="0" i="0" u="none" strike="noStrike">
                          <a:effectLst/>
                          <a:latin typeface="+mn-lt"/>
                        </a:rPr>
                        <a:t>CERAM Business School Nice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332043"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b="0" i="0" u="none" strike="noStrike" dirty="0">
                          <a:effectLst/>
                          <a:latin typeface="+mn-lt"/>
                        </a:rPr>
                        <a:t>Cours de Civilisation française de la Sorbonne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332043"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b="0" i="0" u="none" strike="noStrike">
                          <a:effectLst/>
                          <a:latin typeface="+mn-lt"/>
                        </a:rPr>
                        <a:t>Ecoles des Hautes Etudes en Sciences Sociales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33204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effectLst/>
                          <a:latin typeface="+mn-lt"/>
                        </a:rPr>
                        <a:t>ESC Rennes School of Business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332043">
                <a:tc>
                  <a:txBody>
                    <a:bodyPr/>
                    <a:lstStyle/>
                    <a:p>
                      <a:pPr algn="l" fontAlgn="b"/>
                      <a:r>
                        <a:rPr lang="tr-TR" sz="2400" b="0" i="0" u="none" strike="noStrike" dirty="0">
                          <a:effectLst/>
                          <a:latin typeface="+mn-lt"/>
                        </a:rPr>
                        <a:t>Groupe ESC Chambery Savoie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332043"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b="0" i="0" u="none" strike="noStrike" dirty="0">
                          <a:effectLst/>
                          <a:latin typeface="+mn-lt"/>
                        </a:rPr>
                        <a:t>Groupe Sup de Co La Rochelle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332043">
                <a:tc>
                  <a:txBody>
                    <a:bodyPr/>
                    <a:lstStyle/>
                    <a:p>
                      <a:pPr algn="l" fontAlgn="b"/>
                      <a:r>
                        <a:rPr lang="tr-TR" sz="2400" b="0" i="0" u="none" strike="noStrike" dirty="0">
                          <a:effectLst/>
                          <a:latin typeface="+mn-lt"/>
                        </a:rPr>
                        <a:t>Institut Catholique de Paris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332043"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b="0" i="0" u="none" strike="noStrike" dirty="0">
                          <a:effectLst/>
                          <a:latin typeface="+mn-lt"/>
                        </a:rPr>
                        <a:t>Institut d'Etudes Politiques de Paris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332043">
                <a:tc>
                  <a:txBody>
                    <a:bodyPr/>
                    <a:lstStyle/>
                    <a:p>
                      <a:pPr algn="l" fontAlgn="b"/>
                      <a:r>
                        <a:rPr lang="tr-TR" sz="2400" b="0" i="0" u="none" strike="noStrike" dirty="0">
                          <a:effectLst/>
                          <a:latin typeface="+mn-lt"/>
                        </a:rPr>
                        <a:t>Speos Paris Photographic Institute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332043"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b="0" i="0" u="none" strike="noStrike" dirty="0">
                          <a:effectLst/>
                          <a:latin typeface="+mn-lt"/>
                        </a:rPr>
                        <a:t>Université Blaise Pascal - Clermont-Ferrand II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332043">
                <a:tc>
                  <a:txBody>
                    <a:bodyPr/>
                    <a:lstStyle/>
                    <a:p>
                      <a:pPr algn="l" fontAlgn="b"/>
                      <a:r>
                        <a:rPr lang="tr-TR" sz="2400" b="0" i="0" u="none" strike="noStrike" dirty="0">
                          <a:effectLst/>
                          <a:latin typeface="+mn-lt"/>
                        </a:rPr>
                        <a:t>Universite de Franche-Comte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332043">
                <a:tc>
                  <a:txBody>
                    <a:bodyPr/>
                    <a:lstStyle/>
                    <a:p>
                      <a:pPr algn="l" fontAlgn="b"/>
                      <a:r>
                        <a:rPr lang="tr-TR" sz="2400" b="0" i="0" u="none" strike="noStrike" dirty="0">
                          <a:effectLst/>
                          <a:latin typeface="+mn-lt"/>
                        </a:rPr>
                        <a:t>Universite de Tours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332043">
                <a:tc>
                  <a:txBody>
                    <a:bodyPr/>
                    <a:lstStyle/>
                    <a:p>
                      <a:pPr algn="l" fontAlgn="b"/>
                      <a:r>
                        <a:rPr lang="tr-TR" sz="2400" b="0" i="0" u="none" strike="noStrike" dirty="0">
                          <a:effectLst/>
                          <a:latin typeface="+mn-lt"/>
                        </a:rPr>
                        <a:t>Universite Lumiere Lyon 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332043"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b="0" i="0" u="none" strike="noStrike" dirty="0">
                          <a:effectLst/>
                          <a:latin typeface="+mn-lt"/>
                        </a:rPr>
                        <a:t>Université Michel de Montaigne  of Bordeaux 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332043">
                <a:tc>
                  <a:txBody>
                    <a:bodyPr/>
                    <a:lstStyle/>
                    <a:p>
                      <a:pPr algn="l" fontAlgn="b"/>
                      <a:r>
                        <a:rPr lang="tr-TR" sz="2400" b="0" i="0" u="none" strike="noStrike" dirty="0">
                          <a:effectLst/>
                          <a:latin typeface="+mn-lt"/>
                        </a:rPr>
                        <a:t>Université Paris Diderot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332043">
                <a:tc>
                  <a:txBody>
                    <a:bodyPr/>
                    <a:lstStyle/>
                    <a:p>
                      <a:pPr algn="l" fontAlgn="b"/>
                      <a:r>
                        <a:rPr lang="tr-TR" sz="2400" b="0" i="0" u="none" strike="noStrike" dirty="0">
                          <a:effectLst/>
                          <a:latin typeface="+mn-lt"/>
                        </a:rPr>
                        <a:t>Universite Paul-Valery, Montpellier III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07950" y="115888"/>
          <a:ext cx="8640514" cy="2233612"/>
        </p:xfrm>
        <a:graphic>
          <a:graphicData uri="http://schemas.openxmlformats.org/drawingml/2006/table">
            <a:tbl>
              <a:tblPr/>
              <a:tblGrid>
                <a:gridCol w="8640514"/>
              </a:tblGrid>
              <a:tr h="558403">
                <a:tc>
                  <a:txBody>
                    <a:bodyPr/>
                    <a:lstStyle/>
                    <a:p>
                      <a:pPr algn="l" fontAlgn="b"/>
                      <a:r>
                        <a:rPr lang="tr-TR" sz="3200" b="1" i="0" u="sng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Estonya</a:t>
                      </a:r>
                      <a:endParaRPr lang="tr-TR" sz="3200" b="1" i="0" u="sng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58403">
                <a:tc>
                  <a:txBody>
                    <a:bodyPr/>
                    <a:lstStyle/>
                    <a:p>
                      <a:pPr algn="l" fontAlgn="b"/>
                      <a:r>
                        <a:rPr lang="tr-TR" sz="3200" b="0" i="0" u="none" strike="noStrike" dirty="0">
                          <a:effectLst/>
                          <a:latin typeface="+mn-lt"/>
                        </a:rPr>
                        <a:t>Tallinn University</a:t>
                      </a:r>
                    </a:p>
                  </a:txBody>
                  <a:tcPr marL="9525" marR="9525" marT="95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558403">
                <a:tc>
                  <a:txBody>
                    <a:bodyPr/>
                    <a:lstStyle/>
                    <a:p>
                      <a:pPr algn="l" fontAlgn="b"/>
                      <a:r>
                        <a:rPr lang="tr-TR" sz="3200" b="0" i="0" u="none" strike="noStrike" dirty="0">
                          <a:effectLst/>
                          <a:latin typeface="+mn-lt"/>
                        </a:rPr>
                        <a:t>Tallinn University of Technology</a:t>
                      </a:r>
                    </a:p>
                  </a:txBody>
                  <a:tcPr marL="9525" marR="9525" marT="95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558403">
                <a:tc>
                  <a:txBody>
                    <a:bodyPr/>
                    <a:lstStyle/>
                    <a:p>
                      <a:pPr algn="l" fontAlgn="b"/>
                      <a:r>
                        <a:rPr lang="tr-TR" sz="3200" b="0" i="0" u="none" strike="noStrike" dirty="0">
                          <a:effectLst/>
                          <a:latin typeface="+mn-lt"/>
                        </a:rPr>
                        <a:t>University of Tartu</a:t>
                      </a:r>
                    </a:p>
                  </a:txBody>
                  <a:tcPr marL="9525" marR="9525" marT="95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79512" y="2471204"/>
          <a:ext cx="8712646" cy="4386796"/>
        </p:xfrm>
        <a:graphic>
          <a:graphicData uri="http://schemas.openxmlformats.org/drawingml/2006/table">
            <a:tbl>
              <a:tblPr/>
              <a:tblGrid>
                <a:gridCol w="8712646"/>
              </a:tblGrid>
              <a:tr h="464016">
                <a:tc>
                  <a:txBody>
                    <a:bodyPr/>
                    <a:lstStyle/>
                    <a:p>
                      <a:pPr algn="l" fontAlgn="b"/>
                      <a:r>
                        <a:rPr lang="tr-TR" sz="3200" b="1" i="0" u="sng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Almanya</a:t>
                      </a:r>
                      <a:endParaRPr lang="tr-TR" sz="3200" b="1" i="0" u="sng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4016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b="0" i="0" u="none" strike="noStrike" dirty="0" err="1">
                          <a:effectLst/>
                          <a:latin typeface="+mn-lt"/>
                        </a:rPr>
                        <a:t>Anhalt</a:t>
                      </a:r>
                      <a:r>
                        <a:rPr lang="en-US" sz="3200" b="0" i="0" u="none" strike="noStrike" dirty="0">
                          <a:effectLst/>
                          <a:latin typeface="+mn-lt"/>
                        </a:rPr>
                        <a:t> University of Applied Sciences</a:t>
                      </a:r>
                    </a:p>
                  </a:txBody>
                  <a:tcPr marL="9525" marR="9525" marT="9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64016">
                <a:tc>
                  <a:txBody>
                    <a:bodyPr/>
                    <a:lstStyle/>
                    <a:p>
                      <a:pPr algn="l" fontAlgn="b"/>
                      <a:r>
                        <a:rPr lang="tr-TR" sz="3200" b="0" i="0" u="none" strike="noStrike">
                          <a:effectLst/>
                          <a:latin typeface="+mn-lt"/>
                        </a:rPr>
                        <a:t>Eberhard Karls Universität Tübingen </a:t>
                      </a:r>
                    </a:p>
                  </a:txBody>
                  <a:tcPr marL="9525" marR="9525" marT="9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63969">
                <a:tc>
                  <a:txBody>
                    <a:bodyPr/>
                    <a:lstStyle/>
                    <a:p>
                      <a:pPr algn="l" fontAlgn="b"/>
                      <a:r>
                        <a:rPr lang="tr-TR" sz="3200" b="0" i="0" u="none" strike="noStrike">
                          <a:effectLst/>
                          <a:latin typeface="+mn-lt"/>
                        </a:rPr>
                        <a:t>Goethe Institute</a:t>
                      </a:r>
                    </a:p>
                  </a:txBody>
                  <a:tcPr marL="9525" marR="9525" marT="9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906340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b="0" i="0" u="none" strike="noStrike" dirty="0" err="1">
                          <a:effectLst/>
                          <a:latin typeface="+mn-lt"/>
                        </a:rPr>
                        <a:t>Hochschule</a:t>
                      </a:r>
                      <a:r>
                        <a:rPr lang="en-US" sz="3200" b="0" i="0" u="none" strike="noStrike" dirty="0">
                          <a:effectLst/>
                          <a:latin typeface="+mn-lt"/>
                        </a:rPr>
                        <a:t> Darmstadt University of Applied Sciences</a:t>
                      </a:r>
                    </a:p>
                  </a:txBody>
                  <a:tcPr marL="9525" marR="9525" marT="9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64016">
                <a:tc>
                  <a:txBody>
                    <a:bodyPr/>
                    <a:lstStyle/>
                    <a:p>
                      <a:pPr algn="l" fontAlgn="b"/>
                      <a:r>
                        <a:rPr lang="tr-TR" sz="3200" b="0" i="0" u="none" strike="noStrike">
                          <a:effectLst/>
                          <a:latin typeface="+mn-lt"/>
                        </a:rPr>
                        <a:t>Technische Universitat Berlin</a:t>
                      </a:r>
                    </a:p>
                  </a:txBody>
                  <a:tcPr marL="9525" marR="9525" marT="9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64016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b="0" i="0" u="none" strike="noStrike">
                          <a:effectLst/>
                          <a:latin typeface="+mn-lt"/>
                        </a:rPr>
                        <a:t>University of Applied Sciences Wildau</a:t>
                      </a:r>
                    </a:p>
                  </a:txBody>
                  <a:tcPr marL="9525" marR="9525" marT="9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64016">
                <a:tc>
                  <a:txBody>
                    <a:bodyPr/>
                    <a:lstStyle/>
                    <a:p>
                      <a:pPr algn="l" fontAlgn="b"/>
                      <a:r>
                        <a:rPr lang="tr-TR" sz="3200" b="0" i="0" u="none" strike="noStrike" dirty="0">
                          <a:effectLst/>
                          <a:latin typeface="+mn-lt"/>
                        </a:rPr>
                        <a:t>University of Saarland</a:t>
                      </a:r>
                    </a:p>
                  </a:txBody>
                  <a:tcPr marL="9525" marR="9525" marT="9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07950" y="115888"/>
          <a:ext cx="8785225" cy="1657350"/>
        </p:xfrm>
        <a:graphic>
          <a:graphicData uri="http://schemas.openxmlformats.org/drawingml/2006/table">
            <a:tbl>
              <a:tblPr/>
              <a:tblGrid>
                <a:gridCol w="8785225"/>
              </a:tblGrid>
              <a:tr h="864704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1" i="0" u="sng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Yunanistan</a:t>
                      </a:r>
                      <a:endParaRPr lang="tr-TR" sz="2800" b="1" i="0" u="sng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92646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Aristotle University of Thessaloniki</a:t>
                      </a:r>
                    </a:p>
                  </a:txBody>
                  <a:tcPr marL="9525" marR="9525" marT="95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79388" y="2060575"/>
          <a:ext cx="8569325" cy="2171700"/>
        </p:xfrm>
        <a:graphic>
          <a:graphicData uri="http://schemas.openxmlformats.org/drawingml/2006/table">
            <a:tbl>
              <a:tblPr/>
              <a:tblGrid>
                <a:gridCol w="8569325"/>
              </a:tblGrid>
              <a:tr h="408045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1" i="0" u="sng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Macaristan</a:t>
                      </a:r>
                      <a:endParaRPr lang="tr-TR" sz="2800" b="1" i="0" u="sng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8045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dirty="0">
                          <a:effectLst/>
                          <a:latin typeface="+mn-lt"/>
                        </a:rPr>
                        <a:t>Budapest University of Technology and Economics </a:t>
                      </a:r>
                      <a:endParaRPr lang="tr-TR" sz="2800" b="0" i="0" u="none" strike="noStrike" dirty="0" smtClean="0">
                        <a:effectLst/>
                        <a:latin typeface="+mn-lt"/>
                      </a:endParaRPr>
                    </a:p>
                    <a:p>
                      <a:pPr algn="l" fontAlgn="b"/>
                      <a:endParaRPr lang="tr-TR" sz="2800" b="0" i="0" u="none" strike="noStrike" dirty="0" smtClean="0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08045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1" i="0" u="sng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İrlanda</a:t>
                      </a:r>
                      <a:endParaRPr lang="tr-TR" sz="2800" b="1" i="0" u="sng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8045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0" i="0" u="none" strike="noStrike" dirty="0">
                          <a:effectLst/>
                          <a:latin typeface="+mn-lt"/>
                        </a:rPr>
                        <a:t>Griffith College Dublin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79388" y="4221163"/>
          <a:ext cx="8569325" cy="2520952"/>
        </p:xfrm>
        <a:graphic>
          <a:graphicData uri="http://schemas.openxmlformats.org/drawingml/2006/table">
            <a:tbl>
              <a:tblPr/>
              <a:tblGrid>
                <a:gridCol w="8569325"/>
              </a:tblGrid>
              <a:tr h="630238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1" i="0" u="sng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İsveç</a:t>
                      </a:r>
                      <a:endParaRPr lang="tr-TR" sz="2800" b="1" i="0" u="sng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30238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0" i="0" u="none" strike="noStrike" dirty="0">
                          <a:effectLst/>
                          <a:latin typeface="+mn-lt"/>
                        </a:rPr>
                        <a:t>Lund University</a:t>
                      </a:r>
                    </a:p>
                  </a:txBody>
                  <a:tcPr marL="9525" marR="9525" marT="9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630238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0" i="0" u="none" strike="noStrike" dirty="0">
                          <a:effectLst/>
                          <a:latin typeface="+mn-lt"/>
                        </a:rPr>
                        <a:t>Malmo University</a:t>
                      </a:r>
                    </a:p>
                  </a:txBody>
                  <a:tcPr marL="9525" marR="9525" marT="9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630238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0" i="0" u="none" strike="noStrike" dirty="0">
                          <a:effectLst/>
                          <a:latin typeface="+mn-lt"/>
                        </a:rPr>
                        <a:t>Orebro University</a:t>
                      </a:r>
                    </a:p>
                  </a:txBody>
                  <a:tcPr marL="9525" marR="9525" marT="9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79388" y="188911"/>
          <a:ext cx="8641084" cy="2736032"/>
        </p:xfrm>
        <a:graphic>
          <a:graphicData uri="http://schemas.openxmlformats.org/drawingml/2006/table">
            <a:tbl>
              <a:tblPr/>
              <a:tblGrid>
                <a:gridCol w="8641084"/>
              </a:tblGrid>
              <a:tr h="457689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1" i="0" u="sng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Letonya</a:t>
                      </a:r>
                      <a:endParaRPr lang="tr-TR" sz="2800" b="1" i="0" u="sng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05276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0" i="0" u="none" strike="noStrike" dirty="0">
                          <a:effectLst/>
                          <a:latin typeface="+mn-lt"/>
                        </a:rPr>
                        <a:t>University of </a:t>
                      </a:r>
                      <a:r>
                        <a:rPr lang="tr-TR" sz="2800" b="0" i="0" u="none" strike="noStrike" dirty="0" smtClean="0">
                          <a:effectLst/>
                          <a:latin typeface="+mn-lt"/>
                        </a:rPr>
                        <a:t>Latvia</a:t>
                      </a:r>
                    </a:p>
                    <a:p>
                      <a:pPr algn="l" fontAlgn="b"/>
                      <a:endParaRPr lang="tr-TR" sz="28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57689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1" i="0" u="sng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Litvanya</a:t>
                      </a:r>
                      <a:endParaRPr lang="tr-TR" sz="2800" b="1" i="0" u="sng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7689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0" i="0" u="none" strike="noStrike">
                          <a:effectLst/>
                          <a:latin typeface="+mn-lt"/>
                        </a:rPr>
                        <a:t>Vilnius Gediminas Technical University 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57689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0" i="0" u="none" strike="noStrike" dirty="0">
                          <a:effectLst/>
                          <a:latin typeface="+mn-lt"/>
                        </a:rPr>
                        <a:t>Vytautas Magnus University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79388" y="2997200"/>
          <a:ext cx="8640762" cy="3157723"/>
        </p:xfrm>
        <a:graphic>
          <a:graphicData uri="http://schemas.openxmlformats.org/drawingml/2006/table">
            <a:tbl>
              <a:tblPr/>
              <a:tblGrid>
                <a:gridCol w="8640762"/>
              </a:tblGrid>
              <a:tr h="458952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1" i="0" u="sng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Polonya</a:t>
                      </a:r>
                      <a:endParaRPr lang="tr-TR" sz="2800" b="1" i="0" u="sng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62779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0" i="0" u="none" strike="noStrike" dirty="0">
                          <a:effectLst/>
                          <a:latin typeface="+mn-lt"/>
                        </a:rPr>
                        <a:t>Polish Academy of </a:t>
                      </a:r>
                      <a:r>
                        <a:rPr lang="tr-TR" sz="2800" b="0" i="0" u="none" strike="noStrike" dirty="0" smtClean="0">
                          <a:effectLst/>
                          <a:latin typeface="+mn-lt"/>
                        </a:rPr>
                        <a:t>Sciences</a:t>
                      </a:r>
                    </a:p>
                    <a:p>
                      <a:pPr algn="l" fontAlgn="b"/>
                      <a:endParaRPr lang="tr-TR" sz="28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58952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1" i="0" u="sng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Portekiz</a:t>
                      </a:r>
                      <a:endParaRPr lang="tr-TR" sz="2800" b="1" i="0" u="sng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8952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0" i="0" u="none" strike="noStrike">
                          <a:effectLst/>
                          <a:latin typeface="+mn-lt"/>
                        </a:rPr>
                        <a:t>Instituto Politecnico da Guarda</a:t>
                      </a:r>
                    </a:p>
                  </a:txBody>
                  <a:tcPr marL="9525" marR="9525" marT="95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58952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0" i="0" u="none" strike="noStrike" dirty="0">
                          <a:effectLst/>
                          <a:latin typeface="+mn-lt"/>
                        </a:rPr>
                        <a:t>University of Porto</a:t>
                      </a:r>
                    </a:p>
                  </a:txBody>
                  <a:tcPr marL="9525" marR="9525" marT="95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458952"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51520" y="188913"/>
          <a:ext cx="8640960" cy="5136587"/>
        </p:xfrm>
        <a:graphic>
          <a:graphicData uri="http://schemas.openxmlformats.org/drawingml/2006/table">
            <a:tbl>
              <a:tblPr/>
              <a:tblGrid>
                <a:gridCol w="8640960"/>
              </a:tblGrid>
              <a:tr h="689326">
                <a:tc>
                  <a:txBody>
                    <a:bodyPr/>
                    <a:lstStyle/>
                    <a:p>
                      <a:pPr algn="l" fontAlgn="b"/>
                      <a:endParaRPr lang="tr-TR" sz="2800" b="1" i="0" u="sng" strike="noStrike" dirty="0" smtClean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  <a:p>
                      <a:pPr algn="l" fontAlgn="b"/>
                      <a:r>
                        <a:rPr lang="tr-TR" sz="2800" b="1" i="0" u="sng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İspanya</a:t>
                      </a:r>
                    </a:p>
                    <a:p>
                      <a:pPr algn="l" fontAlgn="b"/>
                      <a:endParaRPr lang="tr-TR" sz="2800" b="1" i="0" u="sng" strike="noStrike" dirty="0" smtClean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89326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0" i="0" u="none" strike="noStrike">
                          <a:effectLst/>
                          <a:latin typeface="+mn-lt"/>
                        </a:rPr>
                        <a:t>European University</a:t>
                      </a:r>
                    </a:p>
                  </a:txBody>
                  <a:tcPr marL="9525" marR="9525" marT="95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689326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0" i="0" u="none" strike="noStrike">
                          <a:effectLst/>
                          <a:latin typeface="+mn-lt"/>
                        </a:rPr>
                        <a:t>Instituto Europeo di Design</a:t>
                      </a:r>
                    </a:p>
                  </a:txBody>
                  <a:tcPr marL="9525" marR="9525" marT="95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689326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0" i="0" u="none" strike="noStrike">
                          <a:effectLst/>
                          <a:latin typeface="+mn-lt"/>
                        </a:rPr>
                        <a:t>International House Palma de Mallorca </a:t>
                      </a:r>
                    </a:p>
                  </a:txBody>
                  <a:tcPr marL="9525" marR="9525" marT="95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689326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0" i="0" u="none" strike="noStrike">
                          <a:effectLst/>
                          <a:latin typeface="+mn-lt"/>
                        </a:rPr>
                        <a:t>Universidad Politecnica de Madrid</a:t>
                      </a:r>
                    </a:p>
                  </a:txBody>
                  <a:tcPr marL="9525" marR="9525" marT="95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1089600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0" i="0" u="none" strike="noStrike" dirty="0">
                          <a:effectLst/>
                          <a:latin typeface="+mn-lt"/>
                        </a:rPr>
                        <a:t>University of </a:t>
                      </a:r>
                      <a:r>
                        <a:rPr lang="tr-TR" sz="2800" b="0" i="0" u="none" strike="noStrike" dirty="0" smtClean="0">
                          <a:effectLst/>
                          <a:latin typeface="+mn-lt"/>
                        </a:rPr>
                        <a:t>Barcelona</a:t>
                      </a:r>
                    </a:p>
                    <a:p>
                      <a:pPr algn="l" fontAlgn="b"/>
                      <a:endParaRPr lang="tr-TR" sz="28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260350"/>
            <a:ext cx="8675688" cy="576103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tr-TR" sz="2400" dirty="0" smtClean="0">
              <a:latin typeface="Arial Unicode MS" pitchFamily="34" charset="-128"/>
            </a:endParaRP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tr-TR" sz="2400" dirty="0" smtClean="0">
              <a:latin typeface="Arial Unicode MS" pitchFamily="34" charset="-128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tr-TR" sz="2400" dirty="0" smtClean="0">
              <a:latin typeface="Arial Unicode MS" pitchFamily="34" charset="-128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tr-TR" sz="2400" dirty="0" smtClean="0">
              <a:latin typeface="Arial Unicode MS" pitchFamily="34" charset="-128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tr-TR" sz="2400" dirty="0">
                <a:latin typeface="Arial Unicode MS" pitchFamily="34" charset="-128"/>
              </a:rPr>
              <a:t>		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tr-TR" sz="2400" dirty="0">
                <a:latin typeface="Arial Unicode MS" pitchFamily="34" charset="-128"/>
              </a:rPr>
              <a:t>			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tr-TR" sz="2400" dirty="0" smtClean="0">
              <a:latin typeface="Arial Unicode MS" pitchFamily="34" charset="-128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tr-TR" sz="2400" dirty="0" smtClean="0">
              <a:latin typeface="Arial Unicode MS" pitchFamily="34" charset="-128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tr-TR" sz="2400" dirty="0" smtClean="0">
              <a:latin typeface="Arial Unicode MS" pitchFamily="34" charset="-128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tr-TR" sz="2400" dirty="0" smtClean="0">
              <a:latin typeface="Arial Unicode MS" pitchFamily="34" charset="-128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tr-TR" sz="2400" dirty="0" smtClean="0">
              <a:latin typeface="Arial Unicode MS" pitchFamily="34" charset="-128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684213" y="836613"/>
          <a:ext cx="7704137" cy="56657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68089"/>
                <a:gridCol w="2736048"/>
              </a:tblGrid>
              <a:tr h="731311">
                <a:tc>
                  <a:txBody>
                    <a:bodyPr/>
                    <a:lstStyle/>
                    <a:p>
                      <a:pPr algn="l" fontAlgn="ctr"/>
                      <a:r>
                        <a:rPr lang="tr-TR" sz="300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Akademik yıl 2008/2009</a:t>
                      </a:r>
                      <a:endParaRPr lang="tr-TR" sz="3000" b="1" i="0" u="none" strike="noStrike" dirty="0">
                        <a:solidFill>
                          <a:srgbClr val="7030A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3000" u="none" strike="noStrike" dirty="0">
                          <a:effectLst/>
                        </a:rPr>
                        <a:t> </a:t>
                      </a:r>
                      <a:endParaRPr lang="tr-TR" sz="3000" b="1" i="0" u="none" strike="noStrike" dirty="0">
                        <a:solidFill>
                          <a:srgbClr val="9C65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</a:tr>
              <a:tr h="786356">
                <a:tc>
                  <a:txBody>
                    <a:bodyPr/>
                    <a:lstStyle/>
                    <a:p>
                      <a:pPr algn="l" fontAlgn="ctr"/>
                      <a:r>
                        <a:rPr lang="tr-TR" sz="3000" u="none" strike="noStrike" dirty="0">
                          <a:effectLst/>
                        </a:rPr>
                        <a:t> </a:t>
                      </a:r>
                      <a:endParaRPr lang="tr-TR" sz="3000" b="1" i="0" u="none" strike="noStrike" dirty="0">
                        <a:solidFill>
                          <a:srgbClr val="9C65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3000" u="none" strike="noStrike" dirty="0">
                          <a:effectLst/>
                        </a:rPr>
                        <a:t> </a:t>
                      </a:r>
                      <a:endParaRPr lang="tr-TR" sz="3000" b="1" i="0" u="none" strike="noStrike" dirty="0">
                        <a:solidFill>
                          <a:srgbClr val="9C65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</a:tr>
              <a:tr h="924054">
                <a:tc>
                  <a:txBody>
                    <a:bodyPr/>
                    <a:lstStyle/>
                    <a:p>
                      <a:pPr algn="l" fontAlgn="b"/>
                      <a:endParaRPr lang="tr-TR" sz="3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3000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Toplam</a:t>
                      </a:r>
                      <a:r>
                        <a:rPr lang="tr-TR" sz="3000" u="none" strike="noStrike" baseline="0" dirty="0" smtClean="0">
                          <a:solidFill>
                            <a:srgbClr val="0070C0"/>
                          </a:solidFill>
                          <a:effectLst/>
                        </a:rPr>
                        <a:t> Bursiyer Sahibi</a:t>
                      </a:r>
                      <a:endParaRPr lang="tr-TR" sz="30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</a:tr>
              <a:tr h="786356">
                <a:tc>
                  <a:txBody>
                    <a:bodyPr/>
                    <a:lstStyle/>
                    <a:p>
                      <a:pPr algn="l" fontAlgn="t"/>
                      <a:r>
                        <a:rPr lang="tr-TR" sz="3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Lisans</a:t>
                      </a:r>
                      <a:r>
                        <a:rPr lang="tr-TR" sz="30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Öğrencileri</a:t>
                      </a:r>
                      <a:endParaRPr lang="tr-TR" sz="3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3000" u="none" strike="noStrike" dirty="0">
                          <a:effectLst/>
                        </a:rPr>
                        <a:t>16</a:t>
                      </a:r>
                      <a:endParaRPr lang="tr-TR" sz="3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</a:tr>
              <a:tr h="786356">
                <a:tc>
                  <a:txBody>
                    <a:bodyPr/>
                    <a:lstStyle/>
                    <a:p>
                      <a:pPr algn="l" fontAlgn="t"/>
                      <a:r>
                        <a:rPr lang="tr-TR" sz="3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Yüksek</a:t>
                      </a:r>
                      <a:r>
                        <a:rPr lang="tr-TR" sz="30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Lisans Öğrencileri</a:t>
                      </a:r>
                      <a:endParaRPr lang="tr-TR" sz="3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3000" u="none" strike="noStrike" dirty="0">
                          <a:effectLst/>
                        </a:rPr>
                        <a:t>82</a:t>
                      </a:r>
                      <a:endParaRPr lang="tr-TR" sz="3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</a:tr>
              <a:tr h="825677">
                <a:tc>
                  <a:txBody>
                    <a:bodyPr/>
                    <a:lstStyle/>
                    <a:p>
                      <a:pPr algn="l" fontAlgn="t"/>
                      <a:r>
                        <a:rPr lang="tr-TR" sz="3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Öğretmenler</a:t>
                      </a:r>
                      <a:endParaRPr lang="tr-TR" sz="3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3000" u="none" strike="noStrike" dirty="0">
                          <a:effectLst/>
                        </a:rPr>
                        <a:t>24</a:t>
                      </a:r>
                      <a:endParaRPr lang="tr-TR" sz="3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</a:tr>
              <a:tr h="825677">
                <a:tc>
                  <a:txBody>
                    <a:bodyPr/>
                    <a:lstStyle/>
                    <a:p>
                      <a:pPr algn="l" fontAlgn="t"/>
                      <a:r>
                        <a:rPr lang="tr-TR" sz="30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Toplam</a:t>
                      </a:r>
                      <a:endParaRPr lang="tr-TR" sz="30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3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122</a:t>
                      </a:r>
                      <a:endParaRPr lang="tr-TR" sz="30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z="3600" dirty="0" smtClean="0"/>
              <a:t>Yıllara </a:t>
            </a:r>
            <a:r>
              <a:rPr lang="tr-TR" sz="3600" dirty="0"/>
              <a:t>g</a:t>
            </a:r>
            <a:r>
              <a:rPr lang="tr-TR" sz="3600" dirty="0" smtClean="0"/>
              <a:t>öre AB tarafından verilen toplam burs tutarları</a:t>
            </a:r>
            <a:endParaRPr lang="tr-T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2007/2008                               344,943 Euro</a:t>
            </a:r>
          </a:p>
          <a:p>
            <a:pPr>
              <a:defRPr/>
            </a:pPr>
            <a:r>
              <a:rPr lang="tr-TR" dirty="0" smtClean="0"/>
              <a:t>2008/2009                               1,497,653 Euro</a:t>
            </a:r>
          </a:p>
          <a:p>
            <a:pPr>
              <a:defRPr/>
            </a:pPr>
            <a:r>
              <a:rPr lang="tr-TR" dirty="0" smtClean="0"/>
              <a:t>2009/2010                               2,326,325 Euro</a:t>
            </a:r>
          </a:p>
          <a:p>
            <a:pPr>
              <a:defRPr/>
            </a:pPr>
            <a:r>
              <a:rPr lang="tr-TR" dirty="0" smtClean="0"/>
              <a:t>2010/2011                               1,144,836 Euro</a:t>
            </a:r>
          </a:p>
          <a:p>
            <a:pPr>
              <a:defRPr/>
            </a:pPr>
            <a:r>
              <a:rPr lang="tr-TR" dirty="0" smtClean="0"/>
              <a:t>2011/2012                               935,720 Euro</a:t>
            </a:r>
          </a:p>
          <a:p>
            <a:pPr>
              <a:defRPr/>
            </a:pPr>
            <a:r>
              <a:rPr lang="tr-TR" dirty="0" smtClean="0"/>
              <a:t>2012/2013                                241,080 Euro</a:t>
            </a:r>
          </a:p>
          <a:p>
            <a:pPr>
              <a:defRPr/>
            </a:pPr>
            <a:r>
              <a:rPr lang="tr-TR" dirty="0" smtClean="0"/>
              <a:t>2013/2014                                2,387,000 Euro</a:t>
            </a:r>
          </a:p>
          <a:p>
            <a:pPr>
              <a:defRPr/>
            </a:pPr>
            <a:r>
              <a:rPr lang="tr-TR" dirty="0" smtClean="0"/>
              <a:t>2014/2015                                1,560.000 Euro</a:t>
            </a:r>
            <a:endParaRPr lang="tr-TR" dirty="0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pPr>
              <a:defRPr/>
            </a:pPr>
            <a:r>
              <a:rPr lang="tr-TR" sz="3200" dirty="0" smtClean="0">
                <a:latin typeface="+mn-lt"/>
              </a:rPr>
              <a:t>2014/2015 AB Bursları</a:t>
            </a:r>
            <a:endParaRPr lang="tr-TR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5" y="836613"/>
            <a:ext cx="8435975" cy="5289550"/>
          </a:xfrm>
        </p:spPr>
        <p:txBody>
          <a:bodyPr/>
          <a:lstStyle/>
          <a:p>
            <a:pPr>
              <a:defRPr/>
            </a:pPr>
            <a:r>
              <a:rPr lang="tr-TR" sz="2800" dirty="0" smtClean="0"/>
              <a:t>2014 yılına kadar projeyi uygulayan Avrupa Komisyon’u 2014/2015 yılında uygulamayı British Council’a vermiştir.</a:t>
            </a:r>
          </a:p>
          <a:p>
            <a:pPr>
              <a:defRPr/>
            </a:pPr>
            <a:r>
              <a:rPr lang="tr-TR" sz="2800" dirty="0" smtClean="0"/>
              <a:t>Açılan kategoriler: </a:t>
            </a:r>
          </a:p>
          <a:p>
            <a:pPr>
              <a:defRPr/>
            </a:pPr>
            <a:r>
              <a:rPr lang="tr-TR" sz="2800" dirty="0" smtClean="0">
                <a:solidFill>
                  <a:srgbClr val="FFFF00"/>
                </a:solidFill>
              </a:rPr>
              <a:t>Kategori A- </a:t>
            </a:r>
            <a:r>
              <a:rPr lang="tr-TR" sz="2800" dirty="0" smtClean="0"/>
              <a:t>Bir lisans eğitim programının bir akademik yılına yönelik burslar</a:t>
            </a:r>
          </a:p>
          <a:p>
            <a:pPr>
              <a:defRPr/>
            </a:pPr>
            <a:r>
              <a:rPr lang="tr-TR" sz="2800" dirty="0" smtClean="0">
                <a:solidFill>
                  <a:srgbClr val="FFFF00"/>
                </a:solidFill>
              </a:rPr>
              <a:t>Kategori B- </a:t>
            </a:r>
            <a:r>
              <a:rPr lang="tr-TR" sz="2800" dirty="0" smtClean="0"/>
              <a:t>Yüksek Lisans eğitiminin bir akdemik yılına yönelik burslar (Master veya Doktora veya Doktora sonrası programlar)</a:t>
            </a:r>
          </a:p>
          <a:p>
            <a:pPr>
              <a:defRPr/>
            </a:pPr>
            <a:r>
              <a:rPr lang="tr-TR" sz="2800" dirty="0" smtClean="0">
                <a:solidFill>
                  <a:srgbClr val="FFFF00"/>
                </a:solidFill>
              </a:rPr>
              <a:t>Kategori C </a:t>
            </a:r>
            <a:r>
              <a:rPr lang="tr-TR" sz="2800" dirty="0" smtClean="0"/>
              <a:t>– Dil eğitimleri dahil kısa dönem eğitim programları, akademik araştırma veya mesleki kurslar veya eğitim programlarına yönelik 2 ile 6 ay arası sürecek burslar</a:t>
            </a:r>
          </a:p>
          <a:p>
            <a:pPr>
              <a:defRPr/>
            </a:pPr>
            <a:endParaRPr lang="tr-TR" dirty="0" smtClean="0"/>
          </a:p>
          <a:p>
            <a:pPr marL="0" indent="0">
              <a:buFont typeface="Wingdings" pitchFamily="2" charset="2"/>
              <a:buNone/>
              <a:defRPr/>
            </a:pPr>
            <a:endParaRPr lang="tr-TR" dirty="0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z="3200" dirty="0" smtClean="0">
                <a:latin typeface="+mn-lt"/>
              </a:rPr>
              <a:t>Değerlendirme Aşamaları </a:t>
            </a:r>
            <a:endParaRPr lang="tr-TR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>
                <a:solidFill>
                  <a:srgbClr val="FFFF00"/>
                </a:solidFill>
              </a:rPr>
              <a:t>1. Aşama</a:t>
            </a:r>
            <a:r>
              <a:rPr lang="tr-TR" dirty="0" smtClean="0"/>
              <a:t>: Başvuru formları ve diğer destekleyici belgeler kriterlere göre değerlendirilir.</a:t>
            </a:r>
          </a:p>
          <a:p>
            <a:pPr>
              <a:defRPr/>
            </a:pPr>
            <a:r>
              <a:rPr lang="tr-TR" dirty="0" smtClean="0">
                <a:solidFill>
                  <a:srgbClr val="FFFF00"/>
                </a:solidFill>
              </a:rPr>
              <a:t>2. Aşama: </a:t>
            </a:r>
          </a:p>
          <a:p>
            <a:pPr marL="514350" indent="-514350">
              <a:buFont typeface="Wingdings" pitchFamily="2" charset="2"/>
              <a:buAutoNum type="arabicParenR"/>
              <a:defRPr/>
            </a:pPr>
            <a:r>
              <a:rPr lang="tr-TR" dirty="0" smtClean="0"/>
              <a:t>Dil Yeterliliği Testi (APTIS)</a:t>
            </a:r>
          </a:p>
          <a:p>
            <a:pPr marL="514350" indent="-514350">
              <a:buFont typeface="Wingdings" pitchFamily="2" charset="2"/>
              <a:buAutoNum type="arabicParenR"/>
              <a:defRPr/>
            </a:pPr>
            <a:r>
              <a:rPr lang="tr-TR" dirty="0" smtClean="0"/>
              <a:t>Sözel ve Sayısal Muhakeme Testi</a:t>
            </a:r>
          </a:p>
          <a:p>
            <a:pPr marL="514350" indent="-514350">
              <a:buFont typeface="Wingdings" pitchFamily="2" charset="2"/>
              <a:buAutoNum type="arabicParenR"/>
              <a:defRPr/>
            </a:pPr>
            <a:r>
              <a:rPr lang="tr-TR" dirty="0" smtClean="0"/>
              <a:t>Resmi bir AB Dilinde Bir Motivasyon Mektubu yazma</a:t>
            </a:r>
          </a:p>
          <a:p>
            <a:pPr>
              <a:defRPr/>
            </a:pPr>
            <a:r>
              <a:rPr lang="tr-TR" dirty="0" smtClean="0">
                <a:solidFill>
                  <a:srgbClr val="FFFF00"/>
                </a:solidFill>
              </a:rPr>
              <a:t>3. Aşama</a:t>
            </a:r>
            <a:r>
              <a:rPr lang="tr-TR" dirty="0" smtClean="0"/>
              <a:t>: Motivasyon mektubu ve mülakat</a:t>
            </a:r>
          </a:p>
          <a:p>
            <a:pPr marL="514350" indent="-514350">
              <a:buFont typeface="Wingdings" pitchFamily="2" charset="2"/>
              <a:buAutoNum type="arabicParenR"/>
              <a:defRPr/>
            </a:pPr>
            <a:endParaRPr lang="tr-TR" dirty="0" smtClean="0"/>
          </a:p>
          <a:p>
            <a:pPr marL="514350" indent="-514350">
              <a:buFont typeface="Wingdings" pitchFamily="2" charset="2"/>
              <a:buAutoNum type="arabicParenR"/>
              <a:defRPr/>
            </a:pPr>
            <a:endParaRPr lang="tr-TR" dirty="0" smtClean="0"/>
          </a:p>
          <a:p>
            <a:pPr>
              <a:defRPr/>
            </a:pPr>
            <a:endParaRPr lang="tr-TR" dirty="0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Toplam Değerlendirme Tablosu</a:t>
            </a:r>
            <a:endParaRPr lang="tr-T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95288" y="1600200"/>
          <a:ext cx="8291265" cy="1923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8253"/>
                <a:gridCol w="1658253"/>
                <a:gridCol w="1658253"/>
                <a:gridCol w="1658253"/>
                <a:gridCol w="1658253"/>
              </a:tblGrid>
              <a:tr h="734380">
                <a:tc>
                  <a:txBody>
                    <a:bodyPr/>
                    <a:lstStyle/>
                    <a:p>
                      <a:r>
                        <a:rPr lang="tr-TR" dirty="0" smtClean="0"/>
                        <a:t>Sertifikasyon Diploma/</a:t>
                      </a:r>
                      <a:r>
                        <a:rPr lang="tr-TR" baseline="0" dirty="0" smtClean="0"/>
                        <a:t> Derece +Deneyim</a:t>
                      </a:r>
                      <a:endParaRPr lang="tr-T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Dil Yeterliliği</a:t>
                      </a:r>
                      <a:endParaRPr lang="tr-T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Sözel ve Sayısal Muhakeme</a:t>
                      </a:r>
                      <a:endParaRPr lang="tr-TR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Motivasyon</a:t>
                      </a:r>
                      <a:r>
                        <a:rPr lang="tr-TR" baseline="0" dirty="0" smtClean="0"/>
                        <a:t> Mektubu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Mülakat</a:t>
                      </a:r>
                      <a:endParaRPr lang="tr-TR" dirty="0"/>
                    </a:p>
                  </a:txBody>
                  <a:tcPr>
                    <a:solidFill>
                      <a:srgbClr val="E8A8E5"/>
                    </a:solidFill>
                  </a:tcPr>
                </a:tc>
              </a:tr>
              <a:tr h="73438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10%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20%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20%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20%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30%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68313" y="3933825"/>
          <a:ext cx="8280920" cy="2327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/>
                <a:gridCol w="1656184"/>
                <a:gridCol w="1656184"/>
                <a:gridCol w="1656184"/>
                <a:gridCol w="1656184"/>
              </a:tblGrid>
              <a:tr h="8640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Sertifikasyon Diploma/</a:t>
                      </a:r>
                      <a:r>
                        <a:rPr lang="tr-TR" baseline="0" dirty="0" smtClean="0"/>
                        <a:t> Derece +Deneyim</a:t>
                      </a:r>
                      <a:endParaRPr lang="tr-TR" dirty="0" smtClean="0"/>
                    </a:p>
                    <a:p>
                      <a:endParaRPr lang="tr-T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Dil Yeterliliği</a:t>
                      </a:r>
                    </a:p>
                    <a:p>
                      <a:endParaRPr lang="tr-T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Sözel ve Sayısal Muhakeme</a:t>
                      </a:r>
                    </a:p>
                    <a:p>
                      <a:endParaRPr lang="tr-TR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Motivasyon</a:t>
                      </a:r>
                      <a:r>
                        <a:rPr lang="tr-TR" baseline="0" dirty="0" smtClean="0"/>
                        <a:t> Mektubu</a:t>
                      </a:r>
                      <a:endParaRPr lang="tr-TR" dirty="0" smtClean="0"/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Mülakat</a:t>
                      </a:r>
                      <a:endParaRPr lang="tr-TR" dirty="0"/>
                    </a:p>
                  </a:txBody>
                  <a:tcPr>
                    <a:solidFill>
                      <a:srgbClr val="E8A8E5"/>
                    </a:solidFill>
                  </a:tcPr>
                </a:tc>
              </a:tr>
              <a:tr h="864096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10%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10%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20%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20%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40%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tr-TR" dirty="0" smtClean="0"/>
              <a:t>TEŞEKKÜRLER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endParaRPr lang="tr-TR" dirty="0" smtClean="0">
              <a:solidFill>
                <a:schemeClr val="tx1">
                  <a:lumMod val="85000"/>
                </a:schemeClr>
              </a:solidFill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tr-TR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NEVRES BADDAL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tr-TR" sz="2400" i="1" dirty="0" smtClean="0">
                <a:solidFill>
                  <a:srgbClr val="FFC000"/>
                </a:solidFill>
                <a:hlinkClick r:id="rId2"/>
              </a:rPr>
              <a:t>nevresbaddal@yahoo.com</a:t>
            </a:r>
            <a:endParaRPr lang="tr-TR" sz="2400" i="1" dirty="0" smtClean="0">
              <a:solidFill>
                <a:srgbClr val="FFC000"/>
              </a:solidFill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endParaRPr lang="tr-TR" dirty="0" smtClean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endParaRPr lang="tr-TR" sz="2400" i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84213" y="549275"/>
          <a:ext cx="7920037" cy="56880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42525"/>
                <a:gridCol w="2677512"/>
              </a:tblGrid>
              <a:tr h="758248">
                <a:tc>
                  <a:txBody>
                    <a:bodyPr/>
                    <a:lstStyle/>
                    <a:p>
                      <a:pPr algn="l" fontAlgn="ctr"/>
                      <a:r>
                        <a:rPr lang="tr-TR" sz="300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Akademik yıl : 2009/2010</a:t>
                      </a:r>
                      <a:endParaRPr lang="tr-TR" sz="3000" b="1" i="0" u="none" strike="noStrike" dirty="0">
                        <a:solidFill>
                          <a:srgbClr val="7030A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3000" u="none" strike="noStrike">
                          <a:effectLst/>
                        </a:rPr>
                        <a:t> </a:t>
                      </a:r>
                      <a:endParaRPr lang="tr-TR" sz="3000" b="1" i="0" u="none" strike="noStrike">
                        <a:solidFill>
                          <a:srgbClr val="9C65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58248">
                <a:tc>
                  <a:txBody>
                    <a:bodyPr/>
                    <a:lstStyle/>
                    <a:p>
                      <a:pPr algn="l" fontAlgn="ctr"/>
                      <a:r>
                        <a:rPr lang="tr-TR" sz="3000" u="none" strike="noStrike">
                          <a:effectLst/>
                        </a:rPr>
                        <a:t> </a:t>
                      </a:r>
                      <a:endParaRPr lang="tr-TR" sz="3000" b="1" i="0" u="none" strike="noStrike">
                        <a:solidFill>
                          <a:srgbClr val="9C65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3000" u="none" strike="noStrike">
                          <a:effectLst/>
                        </a:rPr>
                        <a:t> </a:t>
                      </a:r>
                      <a:endParaRPr lang="tr-TR" sz="3000" b="1" i="0" u="none" strike="noStrike">
                        <a:solidFill>
                          <a:srgbClr val="9C65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062702">
                <a:tc>
                  <a:txBody>
                    <a:bodyPr/>
                    <a:lstStyle/>
                    <a:p>
                      <a:pPr algn="l" fontAlgn="b"/>
                      <a:endParaRPr lang="tr-TR" sz="3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4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3000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Toplam</a:t>
                      </a:r>
                      <a:r>
                        <a:rPr lang="tr-TR" sz="3000" u="none" strike="noStrike" baseline="0" dirty="0" smtClean="0">
                          <a:solidFill>
                            <a:srgbClr val="0070C0"/>
                          </a:solidFill>
                          <a:effectLst/>
                        </a:rPr>
                        <a:t> Bursiyer Sayısı</a:t>
                      </a:r>
                      <a:endParaRPr lang="tr-TR" sz="30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58248">
                <a:tc>
                  <a:txBody>
                    <a:bodyPr/>
                    <a:lstStyle/>
                    <a:p>
                      <a:pPr algn="l" fontAlgn="t"/>
                      <a:r>
                        <a:rPr lang="tr-TR" sz="3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Lisans</a:t>
                      </a:r>
                      <a:r>
                        <a:rPr lang="tr-TR" sz="30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Öğrencileri</a:t>
                      </a:r>
                      <a:endParaRPr lang="tr-TR" sz="3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4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3000" u="none" strike="noStrike">
                          <a:effectLst/>
                        </a:rPr>
                        <a:t>17</a:t>
                      </a:r>
                      <a:endParaRPr lang="tr-TR" sz="3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58248">
                <a:tc>
                  <a:txBody>
                    <a:bodyPr/>
                    <a:lstStyle/>
                    <a:p>
                      <a:pPr algn="l" fontAlgn="t"/>
                      <a:r>
                        <a:rPr lang="tr-TR" sz="3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Yüksek</a:t>
                      </a:r>
                      <a:r>
                        <a:rPr lang="tr-TR" sz="30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Lisans Öğrencileri</a:t>
                      </a:r>
                      <a:endParaRPr lang="tr-TR" sz="3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4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3000" u="none" strike="noStrike">
                          <a:effectLst/>
                        </a:rPr>
                        <a:t>113</a:t>
                      </a:r>
                      <a:endParaRPr lang="tr-TR" sz="3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96159">
                <a:tc>
                  <a:txBody>
                    <a:bodyPr/>
                    <a:lstStyle/>
                    <a:p>
                      <a:pPr algn="l" fontAlgn="t"/>
                      <a:r>
                        <a:rPr lang="tr-TR" sz="3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Öğretmenler</a:t>
                      </a:r>
                      <a:endParaRPr lang="tr-TR" sz="3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4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3000" u="none" strike="noStrike">
                          <a:effectLst/>
                        </a:rPr>
                        <a:t>36</a:t>
                      </a:r>
                      <a:endParaRPr lang="tr-TR" sz="3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96159">
                <a:tc>
                  <a:txBody>
                    <a:bodyPr/>
                    <a:lstStyle/>
                    <a:p>
                      <a:pPr algn="l" fontAlgn="t"/>
                      <a:r>
                        <a:rPr lang="tr-TR" sz="30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Toplam</a:t>
                      </a:r>
                      <a:endParaRPr lang="tr-TR" sz="30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4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3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166</a:t>
                      </a:r>
                      <a:endParaRPr lang="tr-TR" sz="30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68313" y="549275"/>
          <a:ext cx="8280400" cy="59340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81060"/>
                <a:gridCol w="2799340"/>
              </a:tblGrid>
              <a:tr h="821337">
                <a:tc>
                  <a:txBody>
                    <a:bodyPr/>
                    <a:lstStyle/>
                    <a:p>
                      <a:pPr algn="l" fontAlgn="ctr"/>
                      <a:r>
                        <a:rPr lang="tr-TR" sz="300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Akademik</a:t>
                      </a:r>
                      <a:r>
                        <a:rPr lang="tr-TR" sz="3000" u="none" strike="noStrike" baseline="0" dirty="0" smtClean="0">
                          <a:solidFill>
                            <a:srgbClr val="7030A0"/>
                          </a:solidFill>
                          <a:effectLst/>
                        </a:rPr>
                        <a:t> Yıl:</a:t>
                      </a:r>
                      <a:r>
                        <a:rPr lang="tr-TR" sz="300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 2010/2011</a:t>
                      </a:r>
                      <a:endParaRPr lang="tr-TR" sz="3000" b="1" i="0" u="none" strike="noStrike" dirty="0">
                        <a:solidFill>
                          <a:srgbClr val="7030A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3" marB="0" anchor="ctr">
                    <a:solidFill>
                      <a:schemeClr val="accent4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3000" u="none" strike="noStrike" dirty="0">
                          <a:effectLst/>
                        </a:rPr>
                        <a:t> </a:t>
                      </a:r>
                      <a:endParaRPr lang="tr-TR" sz="3000" b="1" i="0" u="none" strike="noStrike" dirty="0">
                        <a:solidFill>
                          <a:srgbClr val="9C65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3" marB="0" anchor="ctr">
                    <a:solidFill>
                      <a:schemeClr val="accent4">
                        <a:lumMod val="90000"/>
                      </a:schemeClr>
                    </a:solidFill>
                  </a:tcPr>
                </a:tc>
              </a:tr>
              <a:tr h="821337">
                <a:tc>
                  <a:txBody>
                    <a:bodyPr/>
                    <a:lstStyle/>
                    <a:p>
                      <a:pPr algn="l" fontAlgn="ctr"/>
                      <a:r>
                        <a:rPr lang="tr-TR" sz="3000" u="none" strike="noStrike">
                          <a:effectLst/>
                        </a:rPr>
                        <a:t> </a:t>
                      </a:r>
                      <a:endParaRPr lang="tr-TR" sz="3000" b="1" i="0" u="none" strike="noStrike">
                        <a:solidFill>
                          <a:srgbClr val="9C65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3" marB="0" anchor="ctr">
                    <a:solidFill>
                      <a:schemeClr val="accent4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3000" u="none" strike="noStrike">
                          <a:effectLst/>
                        </a:rPr>
                        <a:t> </a:t>
                      </a:r>
                      <a:endParaRPr lang="tr-TR" sz="3000" b="1" i="0" u="none" strike="noStrike">
                        <a:solidFill>
                          <a:srgbClr val="9C65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3" marB="0" anchor="ctr">
                    <a:solidFill>
                      <a:schemeClr val="accent4">
                        <a:lumMod val="90000"/>
                      </a:schemeClr>
                    </a:solidFill>
                  </a:tcPr>
                </a:tc>
              </a:tr>
              <a:tr h="923919">
                <a:tc>
                  <a:txBody>
                    <a:bodyPr/>
                    <a:lstStyle/>
                    <a:p>
                      <a:pPr algn="l" fontAlgn="b"/>
                      <a:endParaRPr lang="tr-TR" sz="3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3" marB="0" anchor="b">
                    <a:solidFill>
                      <a:schemeClr val="accent4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3000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Total</a:t>
                      </a:r>
                      <a:r>
                        <a:rPr lang="tr-TR" sz="3000" u="none" strike="noStrike" baseline="0" dirty="0" smtClean="0">
                          <a:solidFill>
                            <a:srgbClr val="0070C0"/>
                          </a:solidFill>
                          <a:effectLst/>
                        </a:rPr>
                        <a:t> Bursiyer Sayısı</a:t>
                      </a:r>
                      <a:endParaRPr lang="tr-TR" sz="30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3" marB="0" anchor="ctr">
                    <a:solidFill>
                      <a:schemeClr val="accent4">
                        <a:lumMod val="90000"/>
                      </a:schemeClr>
                    </a:solidFill>
                  </a:tcPr>
                </a:tc>
              </a:tr>
              <a:tr h="821337">
                <a:tc>
                  <a:txBody>
                    <a:bodyPr/>
                    <a:lstStyle/>
                    <a:p>
                      <a:pPr algn="l" fontAlgn="t"/>
                      <a:r>
                        <a:rPr lang="tr-TR" sz="3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Lisans</a:t>
                      </a:r>
                      <a:r>
                        <a:rPr lang="tr-TR" sz="30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Öğrencileri</a:t>
                      </a:r>
                      <a:endParaRPr lang="tr-TR" sz="3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3" marB="0">
                    <a:solidFill>
                      <a:schemeClr val="accent4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3000" u="none" strike="noStrike" dirty="0">
                          <a:effectLst/>
                        </a:rPr>
                        <a:t>13</a:t>
                      </a:r>
                      <a:endParaRPr lang="tr-TR" sz="3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3" marB="0" anchor="ctr">
                    <a:solidFill>
                      <a:schemeClr val="accent4">
                        <a:lumMod val="90000"/>
                      </a:schemeClr>
                    </a:solidFill>
                  </a:tcPr>
                </a:tc>
              </a:tr>
              <a:tr h="821337">
                <a:tc>
                  <a:txBody>
                    <a:bodyPr/>
                    <a:lstStyle/>
                    <a:p>
                      <a:pPr algn="l" fontAlgn="t"/>
                      <a:r>
                        <a:rPr lang="tr-TR" sz="3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Yüksek</a:t>
                      </a:r>
                      <a:r>
                        <a:rPr lang="tr-TR" sz="30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Lisans Öğrencileri</a:t>
                      </a:r>
                      <a:endParaRPr lang="tr-TR" sz="3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3" marB="0">
                    <a:solidFill>
                      <a:schemeClr val="accent4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3000" u="none" strike="noStrike">
                          <a:effectLst/>
                        </a:rPr>
                        <a:t>63</a:t>
                      </a:r>
                      <a:endParaRPr lang="tr-TR" sz="3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3" marB="0" anchor="ctr">
                    <a:solidFill>
                      <a:schemeClr val="accent4">
                        <a:lumMod val="90000"/>
                      </a:schemeClr>
                    </a:solidFill>
                  </a:tcPr>
                </a:tc>
              </a:tr>
              <a:tr h="862403">
                <a:tc>
                  <a:txBody>
                    <a:bodyPr/>
                    <a:lstStyle/>
                    <a:p>
                      <a:pPr algn="l" fontAlgn="t"/>
                      <a:r>
                        <a:rPr lang="tr-TR" sz="3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Öğretmenler</a:t>
                      </a:r>
                      <a:endParaRPr lang="tr-TR" sz="3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3" marB="0">
                    <a:solidFill>
                      <a:schemeClr val="accent4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3000" u="none" strike="noStrike">
                          <a:effectLst/>
                        </a:rPr>
                        <a:t>26</a:t>
                      </a:r>
                      <a:endParaRPr lang="tr-TR" sz="3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3" marB="0" anchor="ctr">
                    <a:solidFill>
                      <a:schemeClr val="accent4">
                        <a:lumMod val="90000"/>
                      </a:schemeClr>
                    </a:solidFill>
                  </a:tcPr>
                </a:tc>
              </a:tr>
              <a:tr h="862403">
                <a:tc>
                  <a:txBody>
                    <a:bodyPr/>
                    <a:lstStyle/>
                    <a:p>
                      <a:pPr algn="l" fontAlgn="t"/>
                      <a:r>
                        <a:rPr lang="tr-TR" sz="30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Toplam</a:t>
                      </a:r>
                      <a:endParaRPr lang="tr-TR" sz="30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3" marB="0">
                    <a:solidFill>
                      <a:schemeClr val="accent4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3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102</a:t>
                      </a:r>
                      <a:endParaRPr lang="tr-TR" sz="30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3" marB="0" anchor="ctr">
                    <a:solidFill>
                      <a:schemeClr val="accent4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68313" y="549275"/>
          <a:ext cx="8207375" cy="59959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32723"/>
                <a:gridCol w="2774652"/>
              </a:tblGrid>
              <a:tr h="831487">
                <a:tc>
                  <a:txBody>
                    <a:bodyPr/>
                    <a:lstStyle/>
                    <a:p>
                      <a:pPr algn="l" fontAlgn="ctr"/>
                      <a:r>
                        <a:rPr lang="tr-TR" sz="300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Akademik</a:t>
                      </a:r>
                      <a:r>
                        <a:rPr lang="tr-TR" sz="3000" u="none" strike="noStrike" baseline="0" dirty="0" smtClean="0">
                          <a:solidFill>
                            <a:srgbClr val="7030A0"/>
                          </a:solidFill>
                          <a:effectLst/>
                        </a:rPr>
                        <a:t> Yıl: </a:t>
                      </a:r>
                      <a:r>
                        <a:rPr lang="tr-TR" sz="300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2011/2012</a:t>
                      </a:r>
                      <a:endParaRPr lang="tr-TR" sz="3000" b="1" i="0" u="none" strike="noStrike" dirty="0">
                        <a:solidFill>
                          <a:srgbClr val="7030A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3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3000" u="none" strike="noStrike">
                          <a:effectLst/>
                        </a:rPr>
                        <a:t> </a:t>
                      </a:r>
                      <a:endParaRPr lang="tr-TR" sz="3000" b="1" i="0" u="none" strike="noStrike">
                        <a:solidFill>
                          <a:srgbClr val="9C650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3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831487">
                <a:tc>
                  <a:txBody>
                    <a:bodyPr/>
                    <a:lstStyle/>
                    <a:p>
                      <a:pPr algn="l" fontAlgn="ctr"/>
                      <a:r>
                        <a:rPr lang="tr-TR" sz="3000" u="none" strike="noStrike">
                          <a:effectLst/>
                        </a:rPr>
                        <a:t> </a:t>
                      </a:r>
                      <a:endParaRPr lang="tr-TR" sz="3000" b="1" i="0" u="none" strike="noStrike">
                        <a:solidFill>
                          <a:srgbClr val="9C650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3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3000" u="none" strike="noStrike">
                          <a:effectLst/>
                        </a:rPr>
                        <a:t> </a:t>
                      </a:r>
                      <a:endParaRPr lang="tr-TR" sz="3000" b="1" i="0" u="none" strike="noStrike">
                        <a:solidFill>
                          <a:srgbClr val="9C650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3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923919">
                <a:tc>
                  <a:txBody>
                    <a:bodyPr/>
                    <a:lstStyle/>
                    <a:p>
                      <a:pPr algn="l" fontAlgn="b"/>
                      <a:endParaRPr lang="tr-TR" sz="3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3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30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Toplam Bursiyer Sayısı</a:t>
                      </a:r>
                      <a:endParaRPr lang="tr-TR" sz="30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3" marR="9523" marT="9523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831487">
                <a:tc>
                  <a:txBody>
                    <a:bodyPr/>
                    <a:lstStyle/>
                    <a:p>
                      <a:pPr algn="l" fontAlgn="t"/>
                      <a:r>
                        <a:rPr lang="tr-TR" sz="3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Lisans</a:t>
                      </a:r>
                      <a:r>
                        <a:rPr lang="tr-TR" sz="30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Öğrencileri</a:t>
                      </a:r>
                      <a:endParaRPr lang="tr-TR" sz="3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3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3000" u="none" strike="noStrike">
                          <a:effectLst/>
                        </a:rPr>
                        <a:t>1</a:t>
                      </a:r>
                      <a:endParaRPr lang="tr-TR" sz="3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3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831487">
                <a:tc>
                  <a:txBody>
                    <a:bodyPr/>
                    <a:lstStyle/>
                    <a:p>
                      <a:pPr algn="l" fontAlgn="t"/>
                      <a:r>
                        <a:rPr lang="tr-TR" sz="3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Yüksek</a:t>
                      </a:r>
                      <a:r>
                        <a:rPr lang="tr-TR" sz="30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Lisans Öğrencileri</a:t>
                      </a:r>
                      <a:endParaRPr lang="tr-TR" sz="3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3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3000" u="none" strike="noStrike">
                          <a:effectLst/>
                        </a:rPr>
                        <a:t>82</a:t>
                      </a:r>
                      <a:endParaRPr lang="tr-TR" sz="3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3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873061">
                <a:tc>
                  <a:txBody>
                    <a:bodyPr/>
                    <a:lstStyle/>
                    <a:p>
                      <a:pPr algn="l" fontAlgn="t"/>
                      <a:r>
                        <a:rPr lang="tr-TR" sz="3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Öğretmenler</a:t>
                      </a:r>
                      <a:endParaRPr lang="tr-TR" sz="3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3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3000" u="none" strike="noStrike">
                          <a:effectLst/>
                        </a:rPr>
                        <a:t>9</a:t>
                      </a:r>
                      <a:endParaRPr lang="tr-TR" sz="3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3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873061">
                <a:tc>
                  <a:txBody>
                    <a:bodyPr/>
                    <a:lstStyle/>
                    <a:p>
                      <a:pPr algn="l" fontAlgn="t"/>
                      <a:r>
                        <a:rPr lang="tr-TR" sz="30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Toplam</a:t>
                      </a:r>
                      <a:endParaRPr lang="tr-TR" sz="30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3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3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92</a:t>
                      </a:r>
                      <a:endParaRPr lang="tr-TR" sz="30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3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9750" y="549275"/>
          <a:ext cx="8064500" cy="59039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38150"/>
                <a:gridCol w="2726350"/>
              </a:tblGrid>
              <a:tr h="967855">
                <a:tc>
                  <a:txBody>
                    <a:bodyPr/>
                    <a:lstStyle/>
                    <a:p>
                      <a:pPr algn="l" fontAlgn="ctr"/>
                      <a:r>
                        <a:rPr lang="tr-TR" sz="300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Akademik</a:t>
                      </a:r>
                      <a:r>
                        <a:rPr lang="tr-TR" sz="3000" u="none" strike="noStrike" baseline="0" dirty="0" smtClean="0">
                          <a:solidFill>
                            <a:srgbClr val="7030A0"/>
                          </a:solidFill>
                          <a:effectLst/>
                        </a:rPr>
                        <a:t> Yıl:</a:t>
                      </a:r>
                      <a:r>
                        <a:rPr lang="tr-TR" sz="300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 2012/2013</a:t>
                      </a:r>
                      <a:endParaRPr lang="tr-TR" sz="3000" b="1" i="0" u="none" strike="noStrike" dirty="0">
                        <a:solidFill>
                          <a:srgbClr val="7030A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4" marB="0" anchor="ctr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3000" u="none" strike="noStrike">
                          <a:effectLst/>
                        </a:rPr>
                        <a:t> </a:t>
                      </a:r>
                      <a:endParaRPr lang="tr-TR" sz="3000" b="1" i="0" u="none" strike="noStrike">
                        <a:solidFill>
                          <a:srgbClr val="9C65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4" marB="0" anchor="ctr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</a:tr>
              <a:tr h="967855">
                <a:tc>
                  <a:txBody>
                    <a:bodyPr/>
                    <a:lstStyle/>
                    <a:p>
                      <a:pPr algn="l" fontAlgn="ctr"/>
                      <a:r>
                        <a:rPr lang="tr-TR" sz="3000" u="none" strike="noStrike" dirty="0">
                          <a:effectLst/>
                        </a:rPr>
                        <a:t> </a:t>
                      </a:r>
                      <a:endParaRPr lang="tr-TR" sz="3000" b="1" i="0" u="none" strike="noStrike" dirty="0">
                        <a:solidFill>
                          <a:srgbClr val="9C65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4" marB="0" anchor="ctr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3000" u="none" strike="noStrike">
                          <a:effectLst/>
                        </a:rPr>
                        <a:t> </a:t>
                      </a:r>
                      <a:endParaRPr lang="tr-TR" sz="3000" b="1" i="0" u="none" strike="noStrike">
                        <a:solidFill>
                          <a:srgbClr val="9C65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4" marB="0" anchor="ctr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</a:tr>
              <a:tr h="967855">
                <a:tc>
                  <a:txBody>
                    <a:bodyPr/>
                    <a:lstStyle/>
                    <a:p>
                      <a:pPr algn="l" fontAlgn="b"/>
                      <a:endParaRPr lang="tr-TR" sz="3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4" marB="0" anchor="b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3000" b="0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Toplam</a:t>
                      </a:r>
                      <a:r>
                        <a:rPr lang="tr-TR" sz="3000" b="0" i="0" u="none" strike="noStrike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 Bursiyer Sayısı</a:t>
                      </a:r>
                      <a:endParaRPr lang="tr-TR" sz="3000" b="0" i="0" u="none" strike="noStrike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4" marB="0" anchor="ctr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</a:tr>
              <a:tr h="967855">
                <a:tc>
                  <a:txBody>
                    <a:bodyPr/>
                    <a:lstStyle/>
                    <a:p>
                      <a:pPr algn="l" fontAlgn="t"/>
                      <a:r>
                        <a:rPr lang="tr-TR" sz="3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Lisans</a:t>
                      </a:r>
                      <a:r>
                        <a:rPr lang="tr-TR" sz="3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Öğrencileri</a:t>
                      </a:r>
                      <a:endParaRPr lang="tr-TR" sz="3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4" marB="0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3000" u="none" strike="noStrike">
                          <a:effectLst/>
                        </a:rPr>
                        <a:t>2</a:t>
                      </a:r>
                      <a:endParaRPr lang="tr-TR" sz="3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4" marB="0" anchor="ctr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</a:tr>
              <a:tr h="1016247">
                <a:tc>
                  <a:txBody>
                    <a:bodyPr/>
                    <a:lstStyle/>
                    <a:p>
                      <a:pPr algn="l" fontAlgn="t"/>
                      <a:r>
                        <a:rPr lang="tr-TR" sz="3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Öğretmenler</a:t>
                      </a:r>
                      <a:endParaRPr lang="tr-TR" sz="3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4" marB="0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3000" u="none" strike="noStrike">
                          <a:effectLst/>
                        </a:rPr>
                        <a:t>26</a:t>
                      </a:r>
                      <a:endParaRPr lang="tr-TR" sz="3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4" marB="0" anchor="ctr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</a:tr>
              <a:tr h="1016247">
                <a:tc>
                  <a:txBody>
                    <a:bodyPr/>
                    <a:lstStyle/>
                    <a:p>
                      <a:pPr algn="l" fontAlgn="t"/>
                      <a:r>
                        <a:rPr lang="tr-TR" sz="30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Toplam</a:t>
                      </a:r>
                      <a:endParaRPr lang="tr-TR" sz="30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4" marB="0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3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28</a:t>
                      </a:r>
                      <a:endParaRPr lang="tr-TR" sz="30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4" marB="0" anchor="ctr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9750" y="260350"/>
          <a:ext cx="8136904" cy="63379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08860"/>
                <a:gridCol w="1328044"/>
              </a:tblGrid>
              <a:tr h="565805">
                <a:tc>
                  <a:txBody>
                    <a:bodyPr/>
                    <a:lstStyle/>
                    <a:p>
                      <a:pPr algn="l" fontAlgn="ctr"/>
                      <a:r>
                        <a:rPr lang="tr-TR" sz="3000" u="none" strike="noStrike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</a:rPr>
                        <a:t>Akademik</a:t>
                      </a:r>
                      <a:r>
                        <a:rPr lang="tr-TR" sz="3000" u="none" strike="noStrike" baseline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</a:rPr>
                        <a:t> Yıl:</a:t>
                      </a:r>
                      <a:r>
                        <a:rPr lang="tr-TR" sz="3000" u="none" strike="noStrike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</a:rPr>
                        <a:t> 2013/2014</a:t>
                      </a:r>
                      <a:endParaRPr lang="tr-TR" sz="3000" b="1" i="0" u="none" strike="noStrike" dirty="0">
                        <a:solidFill>
                          <a:srgbClr val="7030A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3000" u="none" strike="noStrike">
                          <a:effectLst/>
                          <a:latin typeface="+mn-lt"/>
                        </a:rPr>
                        <a:t> </a:t>
                      </a:r>
                      <a:endParaRPr lang="tr-TR" sz="3000" b="1" i="0" u="none" strike="noStrike">
                        <a:solidFill>
                          <a:srgbClr val="9C65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</a:tr>
              <a:tr h="370299">
                <a:tc>
                  <a:txBody>
                    <a:bodyPr/>
                    <a:lstStyle/>
                    <a:p>
                      <a:pPr algn="l" fontAlgn="ctr"/>
                      <a:r>
                        <a:rPr lang="tr-TR" sz="30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tr-TR" sz="3000" b="1" i="0" u="none" strike="noStrike" dirty="0">
                        <a:solidFill>
                          <a:srgbClr val="9C65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3000" u="none" strike="noStrike">
                          <a:effectLst/>
                          <a:latin typeface="+mn-lt"/>
                        </a:rPr>
                        <a:t> </a:t>
                      </a:r>
                      <a:endParaRPr lang="tr-TR" sz="3000" b="1" i="0" u="none" strike="noStrike">
                        <a:solidFill>
                          <a:srgbClr val="9C65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</a:tr>
              <a:tr h="884614">
                <a:tc>
                  <a:txBody>
                    <a:bodyPr/>
                    <a:lstStyle/>
                    <a:p>
                      <a:pPr algn="l" fontAlgn="b"/>
                      <a:r>
                        <a:rPr lang="tr-TR" sz="30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tr-TR" sz="3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Toplam</a:t>
                      </a:r>
                      <a:r>
                        <a:rPr lang="tr-TR" sz="2400" b="0" i="0" u="none" strike="noStrike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 Bursiyer Sayısı</a:t>
                      </a:r>
                      <a:endParaRPr lang="tr-TR" sz="2400" b="0" i="0" u="none" strike="noStrike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</a:tr>
              <a:tr h="565805">
                <a:tc>
                  <a:txBody>
                    <a:bodyPr/>
                    <a:lstStyle/>
                    <a:p>
                      <a:pPr algn="l" fontAlgn="t"/>
                      <a:r>
                        <a:rPr lang="tr-TR" sz="3000" u="none" strike="noStrike" dirty="0" smtClean="0">
                          <a:effectLst/>
                          <a:latin typeface="+mn-lt"/>
                        </a:rPr>
                        <a:t>Kategori </a:t>
                      </a:r>
                      <a:r>
                        <a:rPr lang="tr-TR" sz="3000" u="none" strike="noStrike" dirty="0">
                          <a:effectLst/>
                          <a:latin typeface="+mn-lt"/>
                        </a:rPr>
                        <a:t>A </a:t>
                      </a:r>
                      <a:r>
                        <a:rPr lang="tr-TR" sz="3000" u="none" strike="noStrike" dirty="0" smtClean="0">
                          <a:effectLst/>
                          <a:latin typeface="+mn-lt"/>
                        </a:rPr>
                        <a:t>– Lisans</a:t>
                      </a:r>
                      <a:r>
                        <a:rPr lang="tr-TR" sz="3000" u="none" strike="noStrike" baseline="0" dirty="0" smtClean="0">
                          <a:effectLst/>
                          <a:latin typeface="+mn-lt"/>
                        </a:rPr>
                        <a:t> Öğrencileri</a:t>
                      </a:r>
                      <a:endParaRPr lang="tr-TR" sz="3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3000" u="none" strike="noStrike" dirty="0" smtClean="0">
                          <a:effectLst/>
                          <a:latin typeface="+mn-lt"/>
                        </a:rPr>
                        <a:t>39</a:t>
                      </a:r>
                      <a:endParaRPr lang="tr-TR" sz="3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</a:tr>
              <a:tr h="1120063">
                <a:tc>
                  <a:txBody>
                    <a:bodyPr/>
                    <a:lstStyle/>
                    <a:p>
                      <a:pPr algn="l" fontAlgn="t"/>
                      <a:r>
                        <a:rPr lang="tr-TR" sz="3000" u="none" strike="noStrike" dirty="0" smtClean="0">
                          <a:effectLst/>
                          <a:latin typeface="+mn-lt"/>
                        </a:rPr>
                        <a:t>Kategori</a:t>
                      </a:r>
                      <a:r>
                        <a:rPr lang="tr-TR" sz="300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3000" u="none" strike="noStrike" dirty="0" smtClean="0">
                          <a:effectLst/>
                          <a:latin typeface="+mn-lt"/>
                        </a:rPr>
                        <a:t>B </a:t>
                      </a:r>
                      <a:r>
                        <a:rPr lang="en-US" sz="3000" u="none" strike="noStrike" dirty="0">
                          <a:effectLst/>
                          <a:latin typeface="+mn-lt"/>
                        </a:rPr>
                        <a:t>1 </a:t>
                      </a:r>
                      <a:r>
                        <a:rPr lang="en-US" sz="3000" u="none" strike="noStrike" dirty="0" smtClean="0">
                          <a:effectLst/>
                          <a:latin typeface="+mn-lt"/>
                        </a:rPr>
                        <a:t>– </a:t>
                      </a:r>
                      <a:r>
                        <a:rPr lang="tr-TR" sz="3000" u="none" strike="noStrike" dirty="0" smtClean="0">
                          <a:effectLst/>
                          <a:latin typeface="+mn-lt"/>
                        </a:rPr>
                        <a:t>Y. Lisans</a:t>
                      </a:r>
                      <a:r>
                        <a:rPr lang="tr-TR" sz="300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tr-TR" sz="3000" u="none" strike="noStrike" dirty="0" smtClean="0">
                          <a:effectLst/>
                          <a:latin typeface="+mn-lt"/>
                        </a:rPr>
                        <a:t>Öğr. </a:t>
                      </a:r>
                      <a:r>
                        <a:rPr lang="en-US" sz="3000" u="none" strike="noStrike" dirty="0" smtClean="0">
                          <a:effectLst/>
                          <a:latin typeface="+mn-lt"/>
                        </a:rPr>
                        <a:t>(</a:t>
                      </a:r>
                      <a:r>
                        <a:rPr lang="tr-TR" sz="3000" u="none" strike="noStrike" dirty="0" smtClean="0">
                          <a:effectLst/>
                          <a:latin typeface="+mn-lt"/>
                        </a:rPr>
                        <a:t>Yurt</a:t>
                      </a:r>
                      <a:r>
                        <a:rPr lang="tr-TR" sz="3000" u="none" strike="noStrike" baseline="0" dirty="0" smtClean="0">
                          <a:effectLst/>
                          <a:latin typeface="+mn-lt"/>
                        </a:rPr>
                        <a:t> dışında eğitim olanağı bulmamış öğrenciler</a:t>
                      </a:r>
                      <a:r>
                        <a:rPr lang="en-US" sz="3000" u="none" strike="noStrike" dirty="0" smtClean="0">
                          <a:effectLst/>
                          <a:latin typeface="+mn-lt"/>
                        </a:rPr>
                        <a:t>)</a:t>
                      </a:r>
                      <a:endParaRPr lang="en-US" sz="3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3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47</a:t>
                      </a:r>
                      <a:endParaRPr lang="tr-TR" sz="3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</a:tr>
              <a:tr h="1012908">
                <a:tc>
                  <a:txBody>
                    <a:bodyPr/>
                    <a:lstStyle/>
                    <a:p>
                      <a:pPr algn="l" fontAlgn="t"/>
                      <a:r>
                        <a:rPr lang="tr-TR" sz="3000" u="none" strike="noStrike" dirty="0" smtClean="0">
                          <a:effectLst/>
                          <a:latin typeface="+mn-lt"/>
                        </a:rPr>
                        <a:t>Kategori</a:t>
                      </a:r>
                      <a:r>
                        <a:rPr lang="en-US" sz="3000" u="none" strike="noStrike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3000" u="none" strike="noStrike" dirty="0">
                          <a:effectLst/>
                          <a:latin typeface="+mn-lt"/>
                        </a:rPr>
                        <a:t>B 2 </a:t>
                      </a:r>
                      <a:r>
                        <a:rPr lang="en-US" sz="3000" u="none" strike="noStrike" dirty="0" smtClean="0">
                          <a:effectLst/>
                          <a:latin typeface="+mn-lt"/>
                        </a:rPr>
                        <a:t>– </a:t>
                      </a:r>
                      <a:r>
                        <a:rPr lang="tr-TR" sz="3000" u="none" strike="noStrike" dirty="0" smtClean="0">
                          <a:effectLst/>
                          <a:latin typeface="+mn-lt"/>
                        </a:rPr>
                        <a:t>Y. Lisans</a:t>
                      </a:r>
                      <a:r>
                        <a:rPr lang="tr-TR" sz="3000" u="none" strike="noStrike" baseline="0" dirty="0" smtClean="0">
                          <a:effectLst/>
                          <a:latin typeface="+mn-lt"/>
                        </a:rPr>
                        <a:t> Öğr.</a:t>
                      </a:r>
                      <a:r>
                        <a:rPr lang="en-US" sz="3000" u="none" strike="noStrike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tr-TR" sz="3000" u="none" strike="noStrike" dirty="0" smtClean="0">
                          <a:effectLst/>
                          <a:latin typeface="+mn-lt"/>
                        </a:rPr>
                        <a:t>(AB</a:t>
                      </a:r>
                      <a:r>
                        <a:rPr lang="tr-TR" sz="3000" u="none" strike="noStrike" baseline="0" dirty="0" smtClean="0">
                          <a:effectLst/>
                          <a:latin typeface="+mn-lt"/>
                        </a:rPr>
                        <a:t> ülkelerinde eğitim görmüş öğrenciler)</a:t>
                      </a:r>
                    </a:p>
                    <a:p>
                      <a:pPr algn="l" fontAlgn="t"/>
                      <a:r>
                        <a:rPr lang="tr-TR" sz="3000" u="none" strike="noStrike" baseline="0" dirty="0" smtClean="0">
                          <a:effectLst/>
                          <a:latin typeface="+mn-lt"/>
                        </a:rPr>
                        <a:t>Kategori C - Profesyoneller</a:t>
                      </a:r>
                      <a:endParaRPr lang="tr-TR" sz="3000" u="none" strike="noStrike" dirty="0" smtClean="0"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3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</a:t>
                      </a:r>
                    </a:p>
                    <a:p>
                      <a:pPr algn="r" fontAlgn="b"/>
                      <a:endParaRPr lang="tr-TR" sz="3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r" fontAlgn="b"/>
                      <a:r>
                        <a:rPr lang="tr-TR" sz="3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  <a:endParaRPr lang="tr-TR" sz="3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</a:tr>
              <a:tr h="565805">
                <a:tc>
                  <a:txBody>
                    <a:bodyPr/>
                    <a:lstStyle/>
                    <a:p>
                      <a:pPr algn="l" fontAlgn="t"/>
                      <a:r>
                        <a:rPr lang="tr-TR" sz="3000" u="none" strike="noStrike" dirty="0" smtClean="0">
                          <a:effectLst/>
                          <a:latin typeface="+mn-lt"/>
                        </a:rPr>
                        <a:t>Kategori D –</a:t>
                      </a:r>
                      <a:r>
                        <a:rPr lang="tr-TR" sz="3000" u="none" strike="noStrike" baseline="0" dirty="0" smtClean="0">
                          <a:effectLst/>
                          <a:latin typeface="+mn-lt"/>
                        </a:rPr>
                        <a:t> Kısa dönem (2</a:t>
                      </a:r>
                      <a:r>
                        <a:rPr lang="tr-TR" sz="3000" b="0" u="none" strike="noStrike" baseline="0" dirty="0" smtClean="0">
                          <a:effectLst/>
                          <a:latin typeface="+mn-lt"/>
                        </a:rPr>
                        <a:t> - </a:t>
                      </a:r>
                      <a:r>
                        <a:rPr lang="tr-TR" sz="3000" u="none" strike="noStrike" baseline="0" dirty="0" smtClean="0">
                          <a:effectLst/>
                          <a:latin typeface="+mn-lt"/>
                        </a:rPr>
                        <a:t>6 ay arası)</a:t>
                      </a:r>
                      <a:endParaRPr lang="tr-TR" sz="3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3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tr-TR" sz="3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</a:tr>
              <a:tr h="565805">
                <a:tc>
                  <a:txBody>
                    <a:bodyPr/>
                    <a:lstStyle/>
                    <a:p>
                      <a:pPr algn="l" fontAlgn="t"/>
                      <a:r>
                        <a:rPr lang="tr-TR" sz="300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Toplam</a:t>
                      </a:r>
                      <a:endParaRPr lang="tr-TR" sz="30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3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181</a:t>
                      </a:r>
                      <a:endParaRPr lang="tr-TR" sz="30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RM Eylul 2011 sunum[1] -extra">
  <a:themeElements>
    <a:clrScheme name="Stream 5">
      <a:dk1>
        <a:srgbClr val="5C1F00"/>
      </a:dk1>
      <a:lt1>
        <a:srgbClr val="FFFFFF"/>
      </a:lt1>
      <a:dk2>
        <a:srgbClr val="8C0000"/>
      </a:dk2>
      <a:lt2>
        <a:srgbClr val="DFD293"/>
      </a:lt2>
      <a:accent1>
        <a:srgbClr val="FF6845"/>
      </a:accent1>
      <a:accent2>
        <a:srgbClr val="BE7960"/>
      </a:accent2>
      <a:accent3>
        <a:srgbClr val="C5AAAA"/>
      </a:accent3>
      <a:accent4>
        <a:srgbClr val="DADADA"/>
      </a:accent4>
      <a:accent5>
        <a:srgbClr val="FFB9B0"/>
      </a:accent5>
      <a:accent6>
        <a:srgbClr val="AC6D56"/>
      </a:accent6>
      <a:hlink>
        <a:srgbClr val="FFFFCC"/>
      </a:hlink>
      <a:folHlink>
        <a:srgbClr val="FFCC00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IRM Eylul 2011 sunum[1] -extra</Template>
  <TotalTime>173</TotalTime>
  <Words>1538</Words>
  <Application>Microsoft Office PowerPoint</Application>
  <PresentationFormat>Ekran Gösterisi (4:3)</PresentationFormat>
  <Paragraphs>591</Paragraphs>
  <Slides>44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44</vt:i4>
      </vt:variant>
    </vt:vector>
  </HeadingPairs>
  <TitlesOfParts>
    <vt:vector size="45" baseType="lpstr">
      <vt:lpstr>IRM Eylul 2011 sunum[1] -extra</vt:lpstr>
      <vt:lpstr>AVRUPA BİRLİĞİ BURS PROGRAMI </vt:lpstr>
      <vt:lpstr>PowerPoint Sunusu</vt:lpstr>
      <vt:lpstr>Yıllara Göre Bursların Dağılımı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        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Tercih Edilen Üniversiteler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Yıllara göre AB tarafından verilen toplam burs tutarları</vt:lpstr>
      <vt:lpstr>2014/2015 AB Bursları</vt:lpstr>
      <vt:lpstr>Değerlendirme Aşamaları </vt:lpstr>
      <vt:lpstr>Toplam Değerlendirme Tablosu</vt:lpstr>
      <vt:lpstr>PowerPoint Sunusu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AVRUPA BİRLİĞİ BURS PROGRAMI</dc:title>
  <dc:creator>meb</dc:creator>
  <cp:lastModifiedBy>webmaster</cp:lastModifiedBy>
  <cp:revision>10</cp:revision>
  <cp:lastPrinted>2014-08-07T06:21:00Z</cp:lastPrinted>
  <dcterms:created xsi:type="dcterms:W3CDTF">2014-08-07T08:36:01Z</dcterms:created>
  <dcterms:modified xsi:type="dcterms:W3CDTF">2014-09-25T08:21:14Z</dcterms:modified>
</cp:coreProperties>
</file>